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4" r:id="rId4"/>
    <p:sldId id="266" r:id="rId5"/>
    <p:sldId id="267" r:id="rId6"/>
    <p:sldId id="268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4" r:id="rId19"/>
    <p:sldId id="285" r:id="rId20"/>
    <p:sldId id="286" r:id="rId21"/>
    <p:sldId id="287" r:id="rId22"/>
    <p:sldId id="288" r:id="rId23"/>
  </p:sldIdLst>
  <p:sldSz cx="14630400" cy="8229600"/>
  <p:notesSz cx="8229600" cy="14630400"/>
  <p:embeddedFontLst>
    <p:embeddedFont>
      <p:font typeface="Fraunces Extra Bold" panose="020B0604020202020204" charset="0"/>
      <p:regular r:id="rId25"/>
    </p:embeddedFont>
    <p:embeddedFont>
      <p:font typeface="Lato" panose="020F0502020204030203" pitchFamily="34" charset="0"/>
      <p:regular r:id="rId26"/>
      <p:bold r:id="rId27"/>
    </p:embeddedFont>
    <p:embeddedFont>
      <p:font typeface="Lato Bold" panose="020F0502020204030203" charset="0"/>
      <p:bold r:id="rId28"/>
    </p:embeddedFont>
    <p:embeddedFont>
      <p:font typeface="Lora" pitchFamily="2" charset="0"/>
      <p:regular r:id="rId29"/>
      <p:bold r:id="rId30"/>
    </p:embeddedFont>
    <p:embeddedFont>
      <p:font typeface="Montserrat Bold" panose="020B0604020202020204" charset="0"/>
      <p:bold r:id="rId31"/>
    </p:embeddedFont>
    <p:embeddedFont>
      <p:font typeface="Nobile" panose="020B0604020202020204" charset="0"/>
      <p:regular r:id="rId32"/>
    </p:embeddedFont>
    <p:embeddedFont>
      <p:font typeface="Source Sans Pro" panose="020B0503030403020204" pitchFamily="34" charset="0"/>
      <p:regular r:id="rId33"/>
      <p:bold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52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5CBFB-0CA8-05A9-7E48-9780634DA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12C65-99D4-0716-1BF2-FA281EC6B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1A0D1-247F-ACAE-0D59-B26105A07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C479B-E460-CA72-212A-9BF3F684E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1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13268-3115-A824-2FF6-FBA9F6B54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67B57-E2B1-88D4-89BA-8ACE754FD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4AA82-B027-39AD-9220-1C2EEB5C8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7279C-0173-8A5C-3C00-F68164011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53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29646-A21C-C153-CD72-DDB6CE6E1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2F5F3-D4D1-F918-4094-DF330F1D3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959B6-D79F-CD7D-A923-EA8A5328B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6083-7544-ED62-3173-FAD0049C2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84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6A9B6-A182-ADA0-FADC-B5EEA9B1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986C8-C5F8-C689-B8B5-CC39F2F00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99BA6-B894-A80E-8933-21EBF77E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690F5-1B71-8A05-FB84-3BD7752BD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76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B18E3-B0F8-6490-C66F-36F50FB6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42635-D990-2638-B4D4-C23EF4536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F1B47-00E8-AC14-C41C-B8551E984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33B46-315B-6D50-FB6D-EAF84F2DD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9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FB93-CB79-63FF-0F0C-D8B968665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F625B-ACAC-E499-81E5-63B074954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6363A-CDA9-6B49-70CF-54A5DD030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2D992-6D93-E341-4765-D972BB599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11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4269-2B28-40F1-2FC9-2F40AC71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D8525-ABD5-5388-837A-541ABF1CE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F91D0-670A-EFE5-398B-18C5AC58E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616EE-4F22-552D-2830-B699A0036C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53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CC42-967E-0EB0-DC0E-32C3CC6A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5DC68-0E13-30CC-25D4-7724F5644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0A436-8B3A-349F-155F-B8AE0096A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0BB47-CEC6-8D3E-EB70-FFEDCE50EF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7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94EDE-BBA2-8742-DD87-89DAB6A52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4D408-AED5-E676-78EB-78724ABA2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1A340-3844-8E49-3F97-F836212A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0E8DF-CC54-E9C2-D509-F104712524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26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E359-03B5-A873-3D09-C412C3B78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B0D6C-EE85-AA70-E8A7-1B633A70E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1FB67-42A2-B9DC-8876-2CE1E7128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652B-B28C-4A38-499B-A923D346E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6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D011C-5DD9-A44A-6FBD-040EA1389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D963F-F5C4-ADDD-2F68-132CBEC71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DF19C-70DE-2BC1-8D45-FE0B6C8B9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8EC31-4CFE-A38E-5673-D784946245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5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7533D-2BD6-1DCA-FD86-F032DBEE0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A87AD-D0DF-744E-C782-BDE308C84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F5D43D-2A01-BE23-45B9-35CC97F01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62507-9AEB-F567-8A72-EFA1B06A9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6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B846C-4716-6F3B-3386-D39439C1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EAC6D-EA93-6468-AE52-51BF23388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EAFD1-1783-6C8B-D963-6DEF9961C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66026-86A7-20BF-09C9-9FD8D6554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563E-1381-38A1-1E37-F8616F346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1B077-ACD9-C754-C35C-5E417D6E6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DCD1F-3421-79DE-3D9E-F76C7E990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49CB-A3A0-A23A-13ED-454500547A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9422-3510-5877-B37B-CBE4094A2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65F472-0E69-FF19-A8A1-172269196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7CEE3-99F4-4858-FBE0-A14BB001E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F0678-ABE8-F85A-F04E-693DA7FBE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9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A3334-BAEC-1CE6-1B44-578B33A7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6C1720-7C31-7E7E-744B-720487690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7C858-78D9-2194-2AB1-A078B9D3D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F905E-370B-33AA-01FF-0DDAA62F2A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D8903-500E-3B65-C418-FA8AE09BB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F7F8D-802F-D8A7-E259-DB441843A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DBC3D-6CAA-DC3A-1A0C-D62A9738D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4A0A7-5885-0A05-11C4-0F3A9BAB6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6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6A392-90FB-4DDE-B4DA-7C36C9EA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6F737-432C-D248-5D5F-71F5BAAEF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182EC1-6020-D340-C21A-02742D011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B3E17-D531-154D-225A-4453C338B8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4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D08F6-CDDD-C41A-8260-8AFF66D8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BC15D-80BC-8670-667A-F1F68DEDA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AD28C-4315-ED1C-AFA7-18E8CE005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26F0E-1BE1-8A89-4F93-CF48EF3C8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6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5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Lora" pitchFamily="2" charset="0"/>
                <a:ea typeface="Fraunces Extra Bold" pitchFamily="34" charset="-122"/>
                <a:cs typeface="Fraunces Extra Bold" pitchFamily="34" charset="-120"/>
              </a:rPr>
              <a:t>A prototype of BI system CRUD and visualization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Lora" pitchFamily="2" charset="0"/>
                <a:ea typeface="Fraunces Extra Bold" pitchFamily="34" charset="-122"/>
                <a:cs typeface="Fraunces Extra Bold" pitchFamily="34" charset="-120"/>
              </a:rPr>
              <a:t>Product Mix</a:t>
            </a:r>
            <a:endParaRPr lang="en-US" sz="3000" dirty="0">
              <a:latin typeface="Lora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296245" y="5087184"/>
            <a:ext cx="25515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Lora" pitchFamily="2" charset="0"/>
                <a:ea typeface="Nobile Bold" pitchFamily="34" charset="-122"/>
                <a:cs typeface="Nobile Bold" pitchFamily="34" charset="-120"/>
              </a:rPr>
              <a:t>By Group 2</a:t>
            </a:r>
            <a:endParaRPr lang="en-US" sz="2200" dirty="0">
              <a:latin typeface="Lor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57DB6B-1232-1E1A-188A-E2E634B25391}"/>
              </a:ext>
            </a:extLst>
          </p:cNvPr>
          <p:cNvGrpSpPr/>
          <p:nvPr/>
        </p:nvGrpSpPr>
        <p:grpSpPr>
          <a:xfrm>
            <a:off x="2802231" y="4946630"/>
            <a:ext cx="908215" cy="530662"/>
            <a:chOff x="1894016" y="3320533"/>
            <a:chExt cx="908215" cy="530662"/>
          </a:xfrm>
        </p:grpSpPr>
        <p:pic>
          <p:nvPicPr>
            <p:cNvPr id="8" name="Image 3" descr="preencoded.png">
              <a:extLst>
                <a:ext uri="{FF2B5EF4-FFF2-40B4-BE49-F238E27FC236}">
                  <a16:creationId xmlns:a16="http://schemas.microsoft.com/office/drawing/2014/main" id="{23665A47-19EE-A223-1CB2-444D71E73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3548" y="3432511"/>
              <a:ext cx="418683" cy="418683"/>
            </a:xfrm>
            <a:prstGeom prst="rect">
              <a:avLst/>
            </a:prstGeom>
          </p:spPr>
        </p:pic>
        <p:pic>
          <p:nvPicPr>
            <p:cNvPr id="9" name="Image 3" descr="preencoded.png">
              <a:extLst>
                <a:ext uri="{FF2B5EF4-FFF2-40B4-BE49-F238E27FC236}">
                  <a16:creationId xmlns:a16="http://schemas.microsoft.com/office/drawing/2014/main" id="{F2525365-091A-D6AF-D931-8E5F7C623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358" y="3320533"/>
              <a:ext cx="530662" cy="530662"/>
            </a:xfrm>
            <a:prstGeom prst="rect">
              <a:avLst/>
            </a:prstGeom>
          </p:spPr>
        </p:pic>
        <p:pic>
          <p:nvPicPr>
            <p:cNvPr id="10" name="Image 3" descr="preencoded.png">
              <a:extLst>
                <a:ext uri="{FF2B5EF4-FFF2-40B4-BE49-F238E27FC236}">
                  <a16:creationId xmlns:a16="http://schemas.microsoft.com/office/drawing/2014/main" id="{16DF21A1-5913-912D-3D28-4747257B7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4016" y="3432511"/>
              <a:ext cx="418683" cy="418683"/>
            </a:xfrm>
            <a:prstGeom prst="rect">
              <a:avLst/>
            </a:prstGeom>
          </p:spPr>
        </p:pic>
      </p:grpSp>
      <p:sp>
        <p:nvSpPr>
          <p:cNvPr id="13" name="Text 1">
            <a:extLst>
              <a:ext uri="{FF2B5EF4-FFF2-40B4-BE49-F238E27FC236}">
                <a16:creationId xmlns:a16="http://schemas.microsoft.com/office/drawing/2014/main" id="{D02A9AE2-B871-1BCF-310D-B611DFC5BF4D}"/>
              </a:ext>
            </a:extLst>
          </p:cNvPr>
          <p:cNvSpPr/>
          <p:nvPr/>
        </p:nvSpPr>
        <p:spPr>
          <a:xfrm>
            <a:off x="588091" y="45012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Nobile" panose="020B0604020202020204" charset="0"/>
            </a:endParaRPr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9A726F77-EC07-784F-5C11-08E3655C2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1F4BB-DB72-3988-A5DE-2452FAFF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D3D5E82-23AF-95FF-5924-BA4B1DAD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583AF71-4E4E-CAB7-E95D-8D5D68D46B38}"/>
              </a:ext>
            </a:extLst>
          </p:cNvPr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Tools and Technologies for ETL Pipelines</a:t>
            </a:r>
            <a:endParaRPr lang="en-US" sz="445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4C4E4F-C26C-ECC5-5999-577E3408C2AA}"/>
              </a:ext>
            </a:extLst>
          </p:cNvPr>
          <p:cNvGrpSpPr/>
          <p:nvPr/>
        </p:nvGrpSpPr>
        <p:grpSpPr>
          <a:xfrm>
            <a:off x="6280190" y="2461974"/>
            <a:ext cx="3608070" cy="2010014"/>
            <a:chOff x="6280190" y="2461974"/>
            <a:chExt cx="3608070" cy="2010014"/>
          </a:xfrm>
        </p:grpSpPr>
        <p:pic>
          <p:nvPicPr>
            <p:cNvPr id="24" name="Image 1" descr="preencoded.png">
              <a:extLst>
                <a:ext uri="{FF2B5EF4-FFF2-40B4-BE49-F238E27FC236}">
                  <a16:creationId xmlns:a16="http://schemas.microsoft.com/office/drawing/2014/main" id="{2138584B-91F0-8EDA-4127-B7F84B967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0190" y="2461974"/>
              <a:ext cx="566976" cy="566976"/>
            </a:xfrm>
            <a:prstGeom prst="rect">
              <a:avLst/>
            </a:prstGeom>
          </p:spPr>
        </p:pic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C0BB8920-3481-F9C4-564C-7845552EC866}"/>
                </a:ext>
              </a:extLst>
            </p:cNvPr>
            <p:cNvSpPr/>
            <p:nvPr/>
          </p:nvSpPr>
          <p:spPr>
            <a:xfrm>
              <a:off x="6280190" y="325576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Apache Spark</a:t>
              </a:r>
              <a:endParaRPr lang="en-US" sz="2200" dirty="0"/>
            </a:p>
          </p:txBody>
        </p:sp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82717D56-A082-C40F-31DE-0FCF10646801}"/>
                </a:ext>
              </a:extLst>
            </p:cNvPr>
            <p:cNvSpPr/>
            <p:nvPr/>
          </p:nvSpPr>
          <p:spPr>
            <a:xfrm>
              <a:off x="6280190" y="3746183"/>
              <a:ext cx="360807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A fast and scalable engine for batch and real-time processing.</a:t>
              </a:r>
              <a:endParaRPr lang="en-US" sz="17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DF5D2E-4538-9091-6192-7E6F901048BD}"/>
              </a:ext>
            </a:extLst>
          </p:cNvPr>
          <p:cNvGrpSpPr/>
          <p:nvPr/>
        </p:nvGrpSpPr>
        <p:grpSpPr>
          <a:xfrm>
            <a:off x="10228421" y="2461974"/>
            <a:ext cx="3608189" cy="2010014"/>
            <a:chOff x="10228421" y="2461974"/>
            <a:chExt cx="3608189" cy="2010014"/>
          </a:xfrm>
        </p:grpSpPr>
        <p:pic>
          <p:nvPicPr>
            <p:cNvPr id="27" name="Image 2" descr="preencoded.png">
              <a:extLst>
                <a:ext uri="{FF2B5EF4-FFF2-40B4-BE49-F238E27FC236}">
                  <a16:creationId xmlns:a16="http://schemas.microsoft.com/office/drawing/2014/main" id="{FD8A7588-1DD2-CC13-8D6A-1AC3702B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8421" y="2461974"/>
              <a:ext cx="566976" cy="566976"/>
            </a:xfrm>
            <a:prstGeom prst="rect">
              <a:avLst/>
            </a:prstGeom>
          </p:spPr>
        </p:pic>
        <p:sp>
          <p:nvSpPr>
            <p:cNvPr id="28" name="Text 3">
              <a:extLst>
                <a:ext uri="{FF2B5EF4-FFF2-40B4-BE49-F238E27FC236}">
                  <a16:creationId xmlns:a16="http://schemas.microsoft.com/office/drawing/2014/main" id="{53FA94ED-ACF3-5B10-EB50-8035722B3697}"/>
                </a:ext>
              </a:extLst>
            </p:cNvPr>
            <p:cNvSpPr/>
            <p:nvPr/>
          </p:nvSpPr>
          <p:spPr>
            <a:xfrm>
              <a:off x="10228421" y="325576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Cloud-Based Services</a:t>
              </a:r>
              <a:endParaRPr lang="en-US" sz="2200" dirty="0"/>
            </a:p>
          </p:txBody>
        </p:sp>
        <p:sp>
          <p:nvSpPr>
            <p:cNvPr id="29" name="Text 4">
              <a:extLst>
                <a:ext uri="{FF2B5EF4-FFF2-40B4-BE49-F238E27FC236}">
                  <a16:creationId xmlns:a16="http://schemas.microsoft.com/office/drawing/2014/main" id="{8DB65086-F267-E8DA-F26B-3EB3E81AAEBA}"/>
                </a:ext>
              </a:extLst>
            </p:cNvPr>
            <p:cNvSpPr/>
            <p:nvPr/>
          </p:nvSpPr>
          <p:spPr>
            <a:xfrm>
              <a:off x="10228421" y="3746183"/>
              <a:ext cx="360818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Solutions like Snowflake, Amazon Redshift, and Google BigQuery.</a:t>
              </a:r>
              <a:endParaRPr lang="en-US" sz="17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1C3D46-A269-C033-81B8-644675B88CF4}"/>
              </a:ext>
            </a:extLst>
          </p:cNvPr>
          <p:cNvGrpSpPr/>
          <p:nvPr/>
        </p:nvGrpSpPr>
        <p:grpSpPr>
          <a:xfrm>
            <a:off x="6280190" y="5152430"/>
            <a:ext cx="3608070" cy="2372916"/>
            <a:chOff x="6280190" y="5152430"/>
            <a:chExt cx="3608070" cy="2372916"/>
          </a:xfrm>
        </p:grpSpPr>
        <p:pic>
          <p:nvPicPr>
            <p:cNvPr id="30" name="Image 3" descr="preencoded.png">
              <a:extLst>
                <a:ext uri="{FF2B5EF4-FFF2-40B4-BE49-F238E27FC236}">
                  <a16:creationId xmlns:a16="http://schemas.microsoft.com/office/drawing/2014/main" id="{EB6BB552-40E0-0C1D-57E6-D61432BA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0190" y="5152430"/>
              <a:ext cx="566976" cy="566976"/>
            </a:xfrm>
            <a:prstGeom prst="rect">
              <a:avLst/>
            </a:prstGeom>
          </p:spPr>
        </p:pic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1C3577F3-85CB-6436-B87C-25C25D0B1B44}"/>
                </a:ext>
              </a:extLst>
            </p:cNvPr>
            <p:cNvSpPr/>
            <p:nvPr/>
          </p:nvSpPr>
          <p:spPr>
            <a:xfrm>
              <a:off x="6280190" y="594621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ETL Pipelines as Code</a:t>
              </a:r>
              <a:endParaRPr lang="en-US" sz="2200" dirty="0"/>
            </a:p>
          </p:txBody>
        </p:sp>
        <p:sp>
          <p:nvSpPr>
            <p:cNvPr id="32" name="Text 6">
              <a:extLst>
                <a:ext uri="{FF2B5EF4-FFF2-40B4-BE49-F238E27FC236}">
                  <a16:creationId xmlns:a16="http://schemas.microsoft.com/office/drawing/2014/main" id="{ECE30786-D159-086B-B2C5-05182C0EF851}"/>
                </a:ext>
              </a:extLst>
            </p:cNvPr>
            <p:cNvSpPr/>
            <p:nvPr/>
          </p:nvSpPr>
          <p:spPr>
            <a:xfrm>
              <a:off x="6280190" y="6436638"/>
              <a:ext cx="360807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Use tools like Apache Airflow for defining, scheduling, and managing pipelines.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747983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1AE24-69A4-0BE3-66EB-2C314361A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DC5E3D7F-CC04-DB6C-088A-4CF43905F66B}"/>
              </a:ext>
            </a:extLst>
          </p:cNvPr>
          <p:cNvSpPr/>
          <p:nvPr/>
        </p:nvSpPr>
        <p:spPr>
          <a:xfrm>
            <a:off x="863798" y="2305526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SSIS?</a:t>
            </a:r>
            <a:endParaRPr lang="en-US" sz="4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7C7E85-F104-E2D0-E97F-DEFC8BC1E881}"/>
              </a:ext>
            </a:extLst>
          </p:cNvPr>
          <p:cNvGrpSpPr/>
          <p:nvPr/>
        </p:nvGrpSpPr>
        <p:grpSpPr>
          <a:xfrm>
            <a:off x="863798" y="3623786"/>
            <a:ext cx="6150293" cy="2078117"/>
            <a:chOff x="863798" y="3623786"/>
            <a:chExt cx="6150293" cy="2078117"/>
          </a:xfrm>
        </p:grpSpPr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A378612D-5DDB-E7BD-AC8A-57E8BF51C871}"/>
                </a:ext>
              </a:extLst>
            </p:cNvPr>
            <p:cNvSpPr/>
            <p:nvPr/>
          </p:nvSpPr>
          <p:spPr>
            <a:xfrm>
              <a:off x="863798" y="3623786"/>
              <a:ext cx="3046809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000000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Data Integration Tool</a:t>
              </a:r>
              <a:endParaRPr lang="en-US" sz="2200" dirty="0"/>
            </a:p>
          </p:txBody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2669C0E5-8165-158C-25C1-CAE3FB13E969}"/>
                </a:ext>
              </a:extLst>
            </p:cNvPr>
            <p:cNvSpPr/>
            <p:nvPr/>
          </p:nvSpPr>
          <p:spPr>
            <a:xfrm>
              <a:off x="863798" y="4221242"/>
              <a:ext cx="6150293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is a component of Microsoft SQL Server that allows users to create data integration solutions. It's used to move, transform, and load data from various sources to target destinations.</a:t>
              </a:r>
              <a:endParaRPr lang="en-US" sz="19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D62F4B-B65C-4308-DBB1-413CBBB78676}"/>
              </a:ext>
            </a:extLst>
          </p:cNvPr>
          <p:cNvGrpSpPr/>
          <p:nvPr/>
        </p:nvGrpSpPr>
        <p:grpSpPr>
          <a:xfrm>
            <a:off x="7623929" y="3623786"/>
            <a:ext cx="6150293" cy="2078117"/>
            <a:chOff x="7623929" y="3623786"/>
            <a:chExt cx="6150293" cy="2078117"/>
          </a:xfrm>
        </p:grpSpPr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C8093FF3-4002-E243-93CE-92D7CAEFE11F}"/>
                </a:ext>
              </a:extLst>
            </p:cNvPr>
            <p:cNvSpPr/>
            <p:nvPr/>
          </p:nvSpPr>
          <p:spPr>
            <a:xfrm>
              <a:off x="7623929" y="3623786"/>
              <a:ext cx="2804874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000000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ETL Processes</a:t>
              </a:r>
              <a:endParaRPr lang="en-US" sz="2200" dirty="0"/>
            </a:p>
          </p:txBody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918910C4-2414-8E1E-D01E-9B64AC24C1F3}"/>
                </a:ext>
              </a:extLst>
            </p:cNvPr>
            <p:cNvSpPr/>
            <p:nvPr/>
          </p:nvSpPr>
          <p:spPr>
            <a:xfrm>
              <a:off x="7623929" y="4221242"/>
              <a:ext cx="6150293" cy="148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is designed to handle Extract, Transform, and Load (ETL) operations. This involves extracting data from sources, cleaning and manipulating it, and loading it into data warehouses or other systems.</a:t>
              </a:r>
              <a:endParaRPr lang="en-US" sz="19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04657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DC7AC-5B1C-B304-DA15-66B380C21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F344273-AE3A-99BE-2A7E-C41CA5C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6C33CF7-7A34-E89B-F854-B9E51C382864}"/>
              </a:ext>
            </a:extLst>
          </p:cNvPr>
          <p:cNvSpPr/>
          <p:nvPr/>
        </p:nvSpPr>
        <p:spPr>
          <a:xfrm>
            <a:off x="6279118" y="625554"/>
            <a:ext cx="7558564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kern="0" spc="-4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Benefits of Using SSIS for ETL</a:t>
            </a:r>
            <a:endParaRPr lang="en-US" sz="405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2E98AC83-28DC-5004-3D80-C5E3FCCFBD6A}"/>
              </a:ext>
            </a:extLst>
          </p:cNvPr>
          <p:cNvSpPr/>
          <p:nvPr/>
        </p:nvSpPr>
        <p:spPr>
          <a:xfrm>
            <a:off x="6279118" y="2507099"/>
            <a:ext cx="509587" cy="50958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0F75077-16D3-37F1-6DAC-E18C2A4E62B1}"/>
              </a:ext>
            </a:extLst>
          </p:cNvPr>
          <p:cNvSpPr/>
          <p:nvPr/>
        </p:nvSpPr>
        <p:spPr>
          <a:xfrm>
            <a:off x="6474857" y="2607469"/>
            <a:ext cx="117991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5EB75A-7FA9-D2D4-B5BD-347C7472D68C}"/>
              </a:ext>
            </a:extLst>
          </p:cNvPr>
          <p:cNvGrpSpPr/>
          <p:nvPr/>
        </p:nvGrpSpPr>
        <p:grpSpPr>
          <a:xfrm>
            <a:off x="7015163" y="2507099"/>
            <a:ext cx="2930009" cy="1816298"/>
            <a:chOff x="7015163" y="2507099"/>
            <a:chExt cx="2930009" cy="1816298"/>
          </a:xfrm>
        </p:grpSpPr>
        <p:sp>
          <p:nvSpPr>
            <p:cNvPr id="11" name="Text 3">
              <a:extLst>
                <a:ext uri="{FF2B5EF4-FFF2-40B4-BE49-F238E27FC236}">
                  <a16:creationId xmlns:a16="http://schemas.microsoft.com/office/drawing/2014/main" id="{8B6D7155-DAA2-D909-4940-809BFAA5ED26}"/>
                </a:ext>
              </a:extLst>
            </p:cNvPr>
            <p:cNvSpPr/>
            <p:nvPr/>
          </p:nvSpPr>
          <p:spPr>
            <a:xfrm>
              <a:off x="7015163" y="2507099"/>
              <a:ext cx="2647355" cy="3217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b="1" kern="0" spc="-20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Improved Efficiency</a:t>
              </a:r>
              <a:endParaRPr lang="en-US" sz="2000" dirty="0"/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8F0F3EA9-4AA1-8AFB-9A10-4E9D0D52CFA3}"/>
                </a:ext>
              </a:extLst>
            </p:cNvPr>
            <p:cNvSpPr/>
            <p:nvPr/>
          </p:nvSpPr>
          <p:spPr>
            <a:xfrm>
              <a:off x="7015163" y="2964656"/>
              <a:ext cx="2930009" cy="1358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automates data integration tasks, freeing up time and resources for other critical operations.</a:t>
              </a:r>
              <a:endParaRPr lang="en-US" sz="1750" dirty="0"/>
            </a:p>
          </p:txBody>
        </p:sp>
      </p:grpSp>
      <p:sp>
        <p:nvSpPr>
          <p:cNvPr id="13" name="Shape 5">
            <a:extLst>
              <a:ext uri="{FF2B5EF4-FFF2-40B4-BE49-F238E27FC236}">
                <a16:creationId xmlns:a16="http://schemas.microsoft.com/office/drawing/2014/main" id="{04C49908-F9E8-EDB7-6BC1-6DF5C8F550FB}"/>
              </a:ext>
            </a:extLst>
          </p:cNvPr>
          <p:cNvSpPr/>
          <p:nvPr/>
        </p:nvSpPr>
        <p:spPr>
          <a:xfrm>
            <a:off x="10171628" y="2507099"/>
            <a:ext cx="509587" cy="50958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554A571B-DB17-12DA-583A-10ED6A9B43D4}"/>
              </a:ext>
            </a:extLst>
          </p:cNvPr>
          <p:cNvSpPr/>
          <p:nvPr/>
        </p:nvSpPr>
        <p:spPr>
          <a:xfrm>
            <a:off x="10336887" y="2607469"/>
            <a:ext cx="179070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B8D1F0-85B0-A287-BB33-3C346D011B33}"/>
              </a:ext>
            </a:extLst>
          </p:cNvPr>
          <p:cNvGrpSpPr/>
          <p:nvPr/>
        </p:nvGrpSpPr>
        <p:grpSpPr>
          <a:xfrm>
            <a:off x="10907673" y="2507099"/>
            <a:ext cx="2930009" cy="2138005"/>
            <a:chOff x="10907673" y="2507099"/>
            <a:chExt cx="2930009" cy="2138005"/>
          </a:xfrm>
        </p:grpSpPr>
        <p:sp>
          <p:nvSpPr>
            <p:cNvPr id="15" name="Text 7">
              <a:extLst>
                <a:ext uri="{FF2B5EF4-FFF2-40B4-BE49-F238E27FC236}">
                  <a16:creationId xmlns:a16="http://schemas.microsoft.com/office/drawing/2014/main" id="{CEBF1C39-CD20-562E-30BA-647CB00C991F}"/>
                </a:ext>
              </a:extLst>
            </p:cNvPr>
            <p:cNvSpPr/>
            <p:nvPr/>
          </p:nvSpPr>
          <p:spPr>
            <a:xfrm>
              <a:off x="10907673" y="2507099"/>
              <a:ext cx="2930009" cy="6434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b="1" kern="0" spc="-20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Enhanced Data Quality</a:t>
              </a:r>
              <a:endParaRPr lang="en-US" sz="2000" dirty="0"/>
            </a:p>
          </p:txBody>
        </p:sp>
        <p:sp>
          <p:nvSpPr>
            <p:cNvPr id="16" name="Text 8">
              <a:extLst>
                <a:ext uri="{FF2B5EF4-FFF2-40B4-BE49-F238E27FC236}">
                  <a16:creationId xmlns:a16="http://schemas.microsoft.com/office/drawing/2014/main" id="{D84160D8-2DE6-C724-9026-40836336C742}"/>
                </a:ext>
              </a:extLst>
            </p:cNvPr>
            <p:cNvSpPr/>
            <p:nvPr/>
          </p:nvSpPr>
          <p:spPr>
            <a:xfrm>
              <a:off x="10907673" y="3286363"/>
              <a:ext cx="2930009" cy="1358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provides tools for data cleansing and transformation, ensuring high-quality data for analysis and reporting.</a:t>
              </a:r>
              <a:endParaRPr lang="en-US" sz="1750" dirty="0"/>
            </a:p>
          </p:txBody>
        </p:sp>
      </p:grpSp>
      <p:sp>
        <p:nvSpPr>
          <p:cNvPr id="17" name="Shape 9">
            <a:extLst>
              <a:ext uri="{FF2B5EF4-FFF2-40B4-BE49-F238E27FC236}">
                <a16:creationId xmlns:a16="http://schemas.microsoft.com/office/drawing/2014/main" id="{75F721DF-4ECC-58FC-9A7F-AC093A57493C}"/>
              </a:ext>
            </a:extLst>
          </p:cNvPr>
          <p:cNvSpPr/>
          <p:nvPr/>
        </p:nvSpPr>
        <p:spPr>
          <a:xfrm>
            <a:off x="6279118" y="5126355"/>
            <a:ext cx="509587" cy="50958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6596EF3D-1B13-5534-39D9-EAABEBB9E314}"/>
              </a:ext>
            </a:extLst>
          </p:cNvPr>
          <p:cNvSpPr/>
          <p:nvPr/>
        </p:nvSpPr>
        <p:spPr>
          <a:xfrm>
            <a:off x="6444020" y="5226725"/>
            <a:ext cx="179784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C325F5-05CF-A6FC-234C-7DDEFD5EEC0F}"/>
              </a:ext>
            </a:extLst>
          </p:cNvPr>
          <p:cNvGrpSpPr/>
          <p:nvPr/>
        </p:nvGrpSpPr>
        <p:grpSpPr>
          <a:xfrm>
            <a:off x="7015163" y="5126355"/>
            <a:ext cx="2930009" cy="2138005"/>
            <a:chOff x="7015163" y="5126355"/>
            <a:chExt cx="2930009" cy="2138005"/>
          </a:xfrm>
        </p:grpSpPr>
        <p:sp>
          <p:nvSpPr>
            <p:cNvPr id="19" name="Text 11">
              <a:extLst>
                <a:ext uri="{FF2B5EF4-FFF2-40B4-BE49-F238E27FC236}">
                  <a16:creationId xmlns:a16="http://schemas.microsoft.com/office/drawing/2014/main" id="{93CAC4FA-9606-E268-4571-3C0931E634EC}"/>
                </a:ext>
              </a:extLst>
            </p:cNvPr>
            <p:cNvSpPr/>
            <p:nvPr/>
          </p:nvSpPr>
          <p:spPr>
            <a:xfrm>
              <a:off x="7015163" y="5126355"/>
              <a:ext cx="2930009" cy="6434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b="1" kern="0" spc="-20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Scalability and Flexibility</a:t>
              </a:r>
              <a:endParaRPr lang="en-US" sz="2000" dirty="0"/>
            </a:p>
          </p:txBody>
        </p:sp>
        <p:sp>
          <p:nvSpPr>
            <p:cNvPr id="20" name="Text 12">
              <a:extLst>
                <a:ext uri="{FF2B5EF4-FFF2-40B4-BE49-F238E27FC236}">
                  <a16:creationId xmlns:a16="http://schemas.microsoft.com/office/drawing/2014/main" id="{3608848B-A2F4-D49C-B13D-7B50E87453C2}"/>
                </a:ext>
              </a:extLst>
            </p:cNvPr>
            <p:cNvSpPr/>
            <p:nvPr/>
          </p:nvSpPr>
          <p:spPr>
            <a:xfrm>
              <a:off x="7015163" y="5905619"/>
              <a:ext cx="2930009" cy="13587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packages can be scaled to handle large volumes of data and can adapt to changing data requirements.</a:t>
              </a:r>
              <a:endParaRPr lang="en-US" sz="1750" dirty="0"/>
            </a:p>
          </p:txBody>
        </p:sp>
      </p:grpSp>
      <p:sp>
        <p:nvSpPr>
          <p:cNvPr id="21" name="Shape 13">
            <a:extLst>
              <a:ext uri="{FF2B5EF4-FFF2-40B4-BE49-F238E27FC236}">
                <a16:creationId xmlns:a16="http://schemas.microsoft.com/office/drawing/2014/main" id="{5FD8EA71-50FB-0CB5-C25D-EC2A0E62E634}"/>
              </a:ext>
            </a:extLst>
          </p:cNvPr>
          <p:cNvSpPr/>
          <p:nvPr/>
        </p:nvSpPr>
        <p:spPr>
          <a:xfrm>
            <a:off x="10171628" y="5126355"/>
            <a:ext cx="509587" cy="50958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58079E32-2B93-6FF6-A084-0B30257BD1B5}"/>
              </a:ext>
            </a:extLst>
          </p:cNvPr>
          <p:cNvSpPr/>
          <p:nvPr/>
        </p:nvSpPr>
        <p:spPr>
          <a:xfrm>
            <a:off x="10321528" y="5226725"/>
            <a:ext cx="209669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0FB11D-B753-AD61-6E65-5DC50306354D}"/>
              </a:ext>
            </a:extLst>
          </p:cNvPr>
          <p:cNvGrpSpPr/>
          <p:nvPr/>
        </p:nvGrpSpPr>
        <p:grpSpPr>
          <a:xfrm>
            <a:off x="10907673" y="5126355"/>
            <a:ext cx="2930009" cy="2477691"/>
            <a:chOff x="10907673" y="5126355"/>
            <a:chExt cx="2930009" cy="2477691"/>
          </a:xfrm>
        </p:grpSpPr>
        <p:sp>
          <p:nvSpPr>
            <p:cNvPr id="23" name="Text 15">
              <a:extLst>
                <a:ext uri="{FF2B5EF4-FFF2-40B4-BE49-F238E27FC236}">
                  <a16:creationId xmlns:a16="http://schemas.microsoft.com/office/drawing/2014/main" id="{422F5137-E339-A112-D110-DA3563ACF844}"/>
                </a:ext>
              </a:extLst>
            </p:cNvPr>
            <p:cNvSpPr/>
            <p:nvPr/>
          </p:nvSpPr>
          <p:spPr>
            <a:xfrm>
              <a:off x="10907673" y="5126355"/>
              <a:ext cx="2930009" cy="6434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b="1" kern="0" spc="-20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Cost-Effective Solution</a:t>
              </a:r>
              <a:endParaRPr lang="en-US" sz="2000" dirty="0"/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BFCD7B72-904D-4880-B219-29E03A01DB1E}"/>
                </a:ext>
              </a:extLst>
            </p:cNvPr>
            <p:cNvSpPr/>
            <p:nvPr/>
          </p:nvSpPr>
          <p:spPr>
            <a:xfrm>
              <a:off x="10907673" y="5905619"/>
              <a:ext cx="2930009" cy="1698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7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is included with SQL Server, making it a cost-effective solution for data integration compared to third-party tools.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457432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8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FCF81-23F8-6AE5-063B-D5C99EA2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469B2F6-9F46-66CF-5629-7BD020E1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1024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E447490-1D55-5F2F-A334-DB1547CF2B3C}"/>
              </a:ext>
            </a:extLst>
          </p:cNvPr>
          <p:cNvSpPr/>
          <p:nvPr/>
        </p:nvSpPr>
        <p:spPr>
          <a:xfrm>
            <a:off x="814864" y="3723918"/>
            <a:ext cx="9578102" cy="661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4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SSIS Components and Architecture</a:t>
            </a:r>
            <a:endParaRPr lang="en-US" sz="415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668949-E9FF-B4EC-588B-EC3EEC0C02A3}"/>
              </a:ext>
            </a:extLst>
          </p:cNvPr>
          <p:cNvGrpSpPr/>
          <p:nvPr/>
        </p:nvGrpSpPr>
        <p:grpSpPr>
          <a:xfrm>
            <a:off x="814864" y="4734520"/>
            <a:ext cx="2988231" cy="2681407"/>
            <a:chOff x="814864" y="4734520"/>
            <a:chExt cx="2988231" cy="2681407"/>
          </a:xfrm>
        </p:grpSpPr>
        <p:pic>
          <p:nvPicPr>
            <p:cNvPr id="6" name="Image 1" descr="preencoded.png">
              <a:extLst>
                <a:ext uri="{FF2B5EF4-FFF2-40B4-BE49-F238E27FC236}">
                  <a16:creationId xmlns:a16="http://schemas.microsoft.com/office/drawing/2014/main" id="{1C8CC554-AA0A-492C-994B-8C8C4DF7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864" y="4734520"/>
              <a:ext cx="581978" cy="581978"/>
            </a:xfrm>
            <a:prstGeom prst="rect">
              <a:avLst/>
            </a:prstGeom>
          </p:spPr>
        </p:pic>
        <p:sp>
          <p:nvSpPr>
            <p:cNvPr id="7" name="Text 1">
              <a:extLst>
                <a:ext uri="{FF2B5EF4-FFF2-40B4-BE49-F238E27FC236}">
                  <a16:creationId xmlns:a16="http://schemas.microsoft.com/office/drawing/2014/main" id="{330E467A-DE26-3696-3739-47BAFFE613E1}"/>
                </a:ext>
              </a:extLst>
            </p:cNvPr>
            <p:cNvSpPr/>
            <p:nvPr/>
          </p:nvSpPr>
          <p:spPr>
            <a:xfrm>
              <a:off x="814864" y="5549265"/>
              <a:ext cx="2645569" cy="3306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Data Sources</a:t>
              </a:r>
              <a:endParaRPr lang="en-US" sz="2050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591E6FDC-E3C2-8D6C-9D55-C5252BB57813}"/>
                </a:ext>
              </a:extLst>
            </p:cNvPr>
            <p:cNvSpPr/>
            <p:nvPr/>
          </p:nvSpPr>
          <p:spPr>
            <a:xfrm>
              <a:off x="814864" y="6019562"/>
              <a:ext cx="2988231" cy="13963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8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connects to various data sources, including relational databases, flat files, XML files, and more.</a:t>
              </a:r>
              <a:endParaRPr lang="en-US" sz="18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213546-5C1E-7CC7-CED4-90828FFEF6B6}"/>
              </a:ext>
            </a:extLst>
          </p:cNvPr>
          <p:cNvGrpSpPr/>
          <p:nvPr/>
        </p:nvGrpSpPr>
        <p:grpSpPr>
          <a:xfrm>
            <a:off x="4152305" y="4734520"/>
            <a:ext cx="2988231" cy="2681407"/>
            <a:chOff x="4152305" y="4734520"/>
            <a:chExt cx="2988231" cy="2681407"/>
          </a:xfrm>
        </p:grpSpPr>
        <p:pic>
          <p:nvPicPr>
            <p:cNvPr id="25" name="Image 2" descr="preencoded.png">
              <a:extLst>
                <a:ext uri="{FF2B5EF4-FFF2-40B4-BE49-F238E27FC236}">
                  <a16:creationId xmlns:a16="http://schemas.microsoft.com/office/drawing/2014/main" id="{50619B92-F4D4-8A92-ACB7-1B7ACBFB4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2305" y="4734520"/>
              <a:ext cx="581978" cy="581978"/>
            </a:xfrm>
            <a:prstGeom prst="rect">
              <a:avLst/>
            </a:prstGeom>
          </p:spPr>
        </p:pic>
        <p:sp>
          <p:nvSpPr>
            <p:cNvPr id="26" name="Text 3">
              <a:extLst>
                <a:ext uri="{FF2B5EF4-FFF2-40B4-BE49-F238E27FC236}">
                  <a16:creationId xmlns:a16="http://schemas.microsoft.com/office/drawing/2014/main" id="{F86CEFFB-7182-365A-0833-1AE58A27A5A0}"/>
                </a:ext>
              </a:extLst>
            </p:cNvPr>
            <p:cNvSpPr/>
            <p:nvPr/>
          </p:nvSpPr>
          <p:spPr>
            <a:xfrm>
              <a:off x="4152305" y="5549265"/>
              <a:ext cx="2645569" cy="3306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Transformations</a:t>
              </a:r>
              <a:endParaRPr lang="en-US" sz="2050" dirty="0"/>
            </a:p>
          </p:txBody>
        </p:sp>
        <p:sp>
          <p:nvSpPr>
            <p:cNvPr id="27" name="Text 4">
              <a:extLst>
                <a:ext uri="{FF2B5EF4-FFF2-40B4-BE49-F238E27FC236}">
                  <a16:creationId xmlns:a16="http://schemas.microsoft.com/office/drawing/2014/main" id="{084AAB67-D03B-E9D5-4711-AB7F8CE32CB5}"/>
                </a:ext>
              </a:extLst>
            </p:cNvPr>
            <p:cNvSpPr/>
            <p:nvPr/>
          </p:nvSpPr>
          <p:spPr>
            <a:xfrm>
              <a:off x="4152305" y="6019562"/>
              <a:ext cx="2988231" cy="13963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8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offers a wide range of transformations for cleaning, manipulating, and enriching data.</a:t>
              </a:r>
              <a:endParaRPr lang="en-US" sz="18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523DB4-C2A8-F831-4DA8-05C3C56A3E6B}"/>
              </a:ext>
            </a:extLst>
          </p:cNvPr>
          <p:cNvGrpSpPr/>
          <p:nvPr/>
        </p:nvGrpSpPr>
        <p:grpSpPr>
          <a:xfrm>
            <a:off x="7489746" y="4734520"/>
            <a:ext cx="2988231" cy="2681407"/>
            <a:chOff x="7489746" y="4734520"/>
            <a:chExt cx="2988231" cy="2681407"/>
          </a:xfrm>
        </p:grpSpPr>
        <p:pic>
          <p:nvPicPr>
            <p:cNvPr id="28" name="Image 3" descr="preencoded.png">
              <a:extLst>
                <a:ext uri="{FF2B5EF4-FFF2-40B4-BE49-F238E27FC236}">
                  <a16:creationId xmlns:a16="http://schemas.microsoft.com/office/drawing/2014/main" id="{5EBD9325-69CC-5884-206C-1F58A411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9746" y="4734520"/>
              <a:ext cx="581978" cy="581978"/>
            </a:xfrm>
            <a:prstGeom prst="rect">
              <a:avLst/>
            </a:prstGeom>
          </p:spPr>
        </p:pic>
        <p:sp>
          <p:nvSpPr>
            <p:cNvPr id="29" name="Text 5">
              <a:extLst>
                <a:ext uri="{FF2B5EF4-FFF2-40B4-BE49-F238E27FC236}">
                  <a16:creationId xmlns:a16="http://schemas.microsoft.com/office/drawing/2014/main" id="{528815ED-C8CD-0067-1003-4C4C35237187}"/>
                </a:ext>
              </a:extLst>
            </p:cNvPr>
            <p:cNvSpPr/>
            <p:nvPr/>
          </p:nvSpPr>
          <p:spPr>
            <a:xfrm>
              <a:off x="7489746" y="5549265"/>
              <a:ext cx="2645569" cy="3306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Data Destinations</a:t>
              </a:r>
              <a:endParaRPr lang="en-US" sz="2050" dirty="0"/>
            </a:p>
          </p:txBody>
        </p:sp>
        <p:sp>
          <p:nvSpPr>
            <p:cNvPr id="30" name="Text 6">
              <a:extLst>
                <a:ext uri="{FF2B5EF4-FFF2-40B4-BE49-F238E27FC236}">
                  <a16:creationId xmlns:a16="http://schemas.microsoft.com/office/drawing/2014/main" id="{17ABA6EF-EFDF-5583-0016-774D10378918}"/>
                </a:ext>
              </a:extLst>
            </p:cNvPr>
            <p:cNvSpPr/>
            <p:nvPr/>
          </p:nvSpPr>
          <p:spPr>
            <a:xfrm>
              <a:off x="7489746" y="6019562"/>
              <a:ext cx="2988231" cy="13963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8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loads data into different destinations, such as databases, flat files, or other applications.</a:t>
              </a:r>
              <a:endParaRPr lang="en-US" sz="18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1C566D-6EA5-BE93-9BBC-1B0498B19DFC}"/>
              </a:ext>
            </a:extLst>
          </p:cNvPr>
          <p:cNvGrpSpPr/>
          <p:nvPr/>
        </p:nvGrpSpPr>
        <p:grpSpPr>
          <a:xfrm>
            <a:off x="10827187" y="4734520"/>
            <a:ext cx="2988350" cy="2681407"/>
            <a:chOff x="10827187" y="4734520"/>
            <a:chExt cx="2988350" cy="2681407"/>
          </a:xfrm>
        </p:grpSpPr>
        <p:pic>
          <p:nvPicPr>
            <p:cNvPr id="31" name="Image 4" descr="preencoded.png">
              <a:extLst>
                <a:ext uri="{FF2B5EF4-FFF2-40B4-BE49-F238E27FC236}">
                  <a16:creationId xmlns:a16="http://schemas.microsoft.com/office/drawing/2014/main" id="{9455373B-60E8-7B07-391F-FD33DF3CA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27187" y="4734520"/>
              <a:ext cx="581978" cy="581978"/>
            </a:xfrm>
            <a:prstGeom prst="rect">
              <a:avLst/>
            </a:prstGeom>
          </p:spPr>
        </p:pic>
        <p:sp>
          <p:nvSpPr>
            <p:cNvPr id="32" name="Text 7">
              <a:extLst>
                <a:ext uri="{FF2B5EF4-FFF2-40B4-BE49-F238E27FC236}">
                  <a16:creationId xmlns:a16="http://schemas.microsoft.com/office/drawing/2014/main" id="{0CDB2C47-7632-F9DC-1DB0-B0CCA8153522}"/>
                </a:ext>
              </a:extLst>
            </p:cNvPr>
            <p:cNvSpPr/>
            <p:nvPr/>
          </p:nvSpPr>
          <p:spPr>
            <a:xfrm>
              <a:off x="10827187" y="5549265"/>
              <a:ext cx="2645569" cy="3306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Control Flow</a:t>
              </a:r>
              <a:endParaRPr lang="en-US" sz="2050" dirty="0"/>
            </a:p>
          </p:txBody>
        </p:sp>
        <p:sp>
          <p:nvSpPr>
            <p:cNvPr id="33" name="Text 8">
              <a:extLst>
                <a:ext uri="{FF2B5EF4-FFF2-40B4-BE49-F238E27FC236}">
                  <a16:creationId xmlns:a16="http://schemas.microsoft.com/office/drawing/2014/main" id="{CE786D05-BC58-5944-4022-B7BDB9C97E79}"/>
                </a:ext>
              </a:extLst>
            </p:cNvPr>
            <p:cNvSpPr/>
            <p:nvPr/>
          </p:nvSpPr>
          <p:spPr>
            <a:xfrm>
              <a:off x="10827187" y="6019562"/>
              <a:ext cx="2988350" cy="13963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80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The Control Flow defines the execution order of tasks, manages error handling, and controls package execution.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6374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FE3B3-21BB-CF47-9CC2-016826AA7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638575-5EBF-331B-146E-FDBE6D368D96}"/>
              </a:ext>
            </a:extLst>
          </p:cNvPr>
          <p:cNvSpPr/>
          <p:nvPr/>
        </p:nvSpPr>
        <p:spPr>
          <a:xfrm>
            <a:off x="735211" y="578644"/>
            <a:ext cx="6208514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kern="0" spc="-38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Designing SSIS Packages</a:t>
            </a:r>
            <a:endParaRPr lang="en-US" sz="37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6F48170-FDDA-7613-11E8-CCBC8A09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8" y="1595438"/>
            <a:ext cx="1628537" cy="1474470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88A8BBFA-31D2-CF15-AE79-8F5FBECCF6DD}"/>
              </a:ext>
            </a:extLst>
          </p:cNvPr>
          <p:cNvSpPr/>
          <p:nvPr/>
        </p:nvSpPr>
        <p:spPr>
          <a:xfrm>
            <a:off x="3974902" y="2325410"/>
            <a:ext cx="100370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5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C6E829-8E01-642A-5D01-D74D72E9FC39}"/>
              </a:ext>
            </a:extLst>
          </p:cNvPr>
          <p:cNvGrpSpPr/>
          <p:nvPr/>
        </p:nvGrpSpPr>
        <p:grpSpPr>
          <a:xfrm>
            <a:off x="5049441" y="1962983"/>
            <a:ext cx="7038261" cy="739378"/>
            <a:chOff x="5049441" y="1962983"/>
            <a:chExt cx="7038261" cy="739378"/>
          </a:xfrm>
        </p:grpSpPr>
        <p:sp>
          <p:nvSpPr>
            <p:cNvPr id="10" name="Text 2">
              <a:extLst>
                <a:ext uri="{FF2B5EF4-FFF2-40B4-BE49-F238E27FC236}">
                  <a16:creationId xmlns:a16="http://schemas.microsoft.com/office/drawing/2014/main" id="{53745FC9-2583-8067-C8A9-3441E3C9AD42}"/>
                </a:ext>
              </a:extLst>
            </p:cNvPr>
            <p:cNvSpPr/>
            <p:nvPr/>
          </p:nvSpPr>
          <p:spPr>
            <a:xfrm>
              <a:off x="5049441" y="1962983"/>
              <a:ext cx="2626043" cy="2983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kern="0" spc="-19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Define Requirements</a:t>
              </a:r>
              <a:endParaRPr lang="en-US" sz="1850" dirty="0"/>
            </a:p>
          </p:txBody>
        </p:sp>
        <p:sp>
          <p:nvSpPr>
            <p:cNvPr id="11" name="Text 3">
              <a:extLst>
                <a:ext uri="{FF2B5EF4-FFF2-40B4-BE49-F238E27FC236}">
                  <a16:creationId xmlns:a16="http://schemas.microsoft.com/office/drawing/2014/main" id="{456AE3F4-A0AD-835F-9110-815C2DED01DF}"/>
                </a:ext>
              </a:extLst>
            </p:cNvPr>
            <p:cNvSpPr/>
            <p:nvPr/>
          </p:nvSpPr>
          <p:spPr>
            <a:xfrm>
              <a:off x="5049441" y="2387322"/>
              <a:ext cx="7038261" cy="3150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Start by clearly defining the source data, transformations, and target destination.</a:t>
              </a:r>
              <a:endParaRPr lang="en-US" sz="1650" dirty="0"/>
            </a:p>
          </p:txBody>
        </p:sp>
      </p:grpSp>
      <p:sp>
        <p:nvSpPr>
          <p:cNvPr id="12" name="Shape 4">
            <a:extLst>
              <a:ext uri="{FF2B5EF4-FFF2-40B4-BE49-F238E27FC236}">
                <a16:creationId xmlns:a16="http://schemas.microsoft.com/office/drawing/2014/main" id="{609153B9-849A-E4CA-C3D7-16303DE3AC49}"/>
              </a:ext>
            </a:extLst>
          </p:cNvPr>
          <p:cNvSpPr/>
          <p:nvPr/>
        </p:nvSpPr>
        <p:spPr>
          <a:xfrm>
            <a:off x="4891921" y="3086576"/>
            <a:ext cx="8950762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8E6472EF-2FB3-8E2D-5C4A-E90D44C1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609" y="3122414"/>
            <a:ext cx="3257074" cy="1474470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B9C804F2-44B1-D740-BC86-6441B5679CDE}"/>
              </a:ext>
            </a:extLst>
          </p:cNvPr>
          <p:cNvSpPr/>
          <p:nvPr/>
        </p:nvSpPr>
        <p:spPr>
          <a:xfrm>
            <a:off x="3948946" y="3662720"/>
            <a:ext cx="152281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5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0E98B8-1567-EE80-CFD7-B193AE17BC65}"/>
              </a:ext>
            </a:extLst>
          </p:cNvPr>
          <p:cNvGrpSpPr/>
          <p:nvPr/>
        </p:nvGrpSpPr>
        <p:grpSpPr>
          <a:xfrm>
            <a:off x="5863709" y="3489960"/>
            <a:ext cx="6872883" cy="739378"/>
            <a:chOff x="5863709" y="3489960"/>
            <a:chExt cx="6872883" cy="739378"/>
          </a:xfrm>
        </p:grpSpPr>
        <p:sp>
          <p:nvSpPr>
            <p:cNvPr id="15" name="Text 6">
              <a:extLst>
                <a:ext uri="{FF2B5EF4-FFF2-40B4-BE49-F238E27FC236}">
                  <a16:creationId xmlns:a16="http://schemas.microsoft.com/office/drawing/2014/main" id="{3752A8C5-26B0-AB20-0362-19B3A934F14A}"/>
                </a:ext>
              </a:extLst>
            </p:cNvPr>
            <p:cNvSpPr/>
            <p:nvPr/>
          </p:nvSpPr>
          <p:spPr>
            <a:xfrm>
              <a:off x="5863709" y="3489960"/>
              <a:ext cx="2430185" cy="2983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kern="0" spc="-19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Create Control Flow</a:t>
              </a:r>
              <a:endParaRPr lang="en-US" sz="1850" dirty="0"/>
            </a:p>
          </p:txBody>
        </p:sp>
        <p:sp>
          <p:nvSpPr>
            <p:cNvPr id="16" name="Text 7">
              <a:extLst>
                <a:ext uri="{FF2B5EF4-FFF2-40B4-BE49-F238E27FC236}">
                  <a16:creationId xmlns:a16="http://schemas.microsoft.com/office/drawing/2014/main" id="{80600792-A1D9-D960-4136-107D4FDBEBC5}"/>
                </a:ext>
              </a:extLst>
            </p:cNvPr>
            <p:cNvSpPr/>
            <p:nvPr/>
          </p:nvSpPr>
          <p:spPr>
            <a:xfrm>
              <a:off x="5863709" y="3914299"/>
              <a:ext cx="6872883" cy="3150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Design the execution order of tasks using SSIS tasks and control flow elements.</a:t>
              </a:r>
              <a:endParaRPr lang="en-US" sz="1650" dirty="0"/>
            </a:p>
          </p:txBody>
        </p:sp>
      </p:grpSp>
      <p:sp>
        <p:nvSpPr>
          <p:cNvPr id="17" name="Shape 8">
            <a:extLst>
              <a:ext uri="{FF2B5EF4-FFF2-40B4-BE49-F238E27FC236}">
                <a16:creationId xmlns:a16="http://schemas.microsoft.com/office/drawing/2014/main" id="{2F07940F-21FB-B34D-43D8-FE6D964A5470}"/>
              </a:ext>
            </a:extLst>
          </p:cNvPr>
          <p:cNvSpPr/>
          <p:nvPr/>
        </p:nvSpPr>
        <p:spPr>
          <a:xfrm>
            <a:off x="5706189" y="4613553"/>
            <a:ext cx="8136493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AB706868-277C-7F22-8526-6D11952E5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41" y="4649391"/>
            <a:ext cx="4885611" cy="1474470"/>
          </a:xfrm>
          <a:prstGeom prst="rect">
            <a:avLst/>
          </a:prstGeom>
        </p:spPr>
      </p:pic>
      <p:sp>
        <p:nvSpPr>
          <p:cNvPr id="19" name="Text 9">
            <a:extLst>
              <a:ext uri="{FF2B5EF4-FFF2-40B4-BE49-F238E27FC236}">
                <a16:creationId xmlns:a16="http://schemas.microsoft.com/office/drawing/2014/main" id="{BF195364-6DA8-E5E1-41F5-A22F58DDE9B3}"/>
              </a:ext>
            </a:extLst>
          </p:cNvPr>
          <p:cNvSpPr/>
          <p:nvPr/>
        </p:nvSpPr>
        <p:spPr>
          <a:xfrm>
            <a:off x="3948589" y="5189696"/>
            <a:ext cx="15287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5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F25B55-9D45-52B5-5536-CF5FBA46B20E}"/>
              </a:ext>
            </a:extLst>
          </p:cNvPr>
          <p:cNvGrpSpPr/>
          <p:nvPr/>
        </p:nvGrpSpPr>
        <p:grpSpPr>
          <a:xfrm>
            <a:off x="6677978" y="5016937"/>
            <a:ext cx="6810494" cy="739377"/>
            <a:chOff x="6677978" y="5016937"/>
            <a:chExt cx="6810494" cy="739377"/>
          </a:xfrm>
        </p:grpSpPr>
        <p:sp>
          <p:nvSpPr>
            <p:cNvPr id="20" name="Text 10">
              <a:extLst>
                <a:ext uri="{FF2B5EF4-FFF2-40B4-BE49-F238E27FC236}">
                  <a16:creationId xmlns:a16="http://schemas.microsoft.com/office/drawing/2014/main" id="{06342D91-F2B2-9461-FC8A-6E2A2950339E}"/>
                </a:ext>
              </a:extLst>
            </p:cNvPr>
            <p:cNvSpPr/>
            <p:nvPr/>
          </p:nvSpPr>
          <p:spPr>
            <a:xfrm>
              <a:off x="6677978" y="5016937"/>
              <a:ext cx="2387084" cy="2983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kern="0" spc="-19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Build Data Flow</a:t>
              </a:r>
              <a:endParaRPr lang="en-US" sz="1850" dirty="0"/>
            </a:p>
          </p:txBody>
        </p:sp>
        <p:sp>
          <p:nvSpPr>
            <p:cNvPr id="21" name="Text 11">
              <a:extLst>
                <a:ext uri="{FF2B5EF4-FFF2-40B4-BE49-F238E27FC236}">
                  <a16:creationId xmlns:a16="http://schemas.microsoft.com/office/drawing/2014/main" id="{B7F33AC9-7406-3589-CB47-AE648CD32B61}"/>
                </a:ext>
              </a:extLst>
            </p:cNvPr>
            <p:cNvSpPr/>
            <p:nvPr/>
          </p:nvSpPr>
          <p:spPr>
            <a:xfrm>
              <a:off x="6677978" y="5441275"/>
              <a:ext cx="6810494" cy="3150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6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Connect sources, transformations, and destinations to create a data flow path.</a:t>
              </a:r>
              <a:endParaRPr lang="en-US" sz="1650" dirty="0"/>
            </a:p>
          </p:txBody>
        </p:sp>
      </p:grpSp>
      <p:sp>
        <p:nvSpPr>
          <p:cNvPr id="22" name="Shape 12">
            <a:extLst>
              <a:ext uri="{FF2B5EF4-FFF2-40B4-BE49-F238E27FC236}">
                <a16:creationId xmlns:a16="http://schemas.microsoft.com/office/drawing/2014/main" id="{9E629735-E824-8373-374A-BBF542E520AF}"/>
              </a:ext>
            </a:extLst>
          </p:cNvPr>
          <p:cNvSpPr/>
          <p:nvPr/>
        </p:nvSpPr>
        <p:spPr>
          <a:xfrm>
            <a:off x="6520458" y="6140529"/>
            <a:ext cx="7322225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4ABB1B59-8A3B-F940-BDD6-74254FA73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72" y="6176367"/>
            <a:ext cx="6514148" cy="1474470"/>
          </a:xfrm>
          <a:prstGeom prst="rect">
            <a:avLst/>
          </a:prstGeom>
        </p:spPr>
      </p:pic>
      <p:sp>
        <p:nvSpPr>
          <p:cNvPr id="24" name="Text 13">
            <a:extLst>
              <a:ext uri="{FF2B5EF4-FFF2-40B4-BE49-F238E27FC236}">
                <a16:creationId xmlns:a16="http://schemas.microsoft.com/office/drawing/2014/main" id="{0B1A2F48-5EE9-F64A-1538-C2725A089F8C}"/>
              </a:ext>
            </a:extLst>
          </p:cNvPr>
          <p:cNvSpPr/>
          <p:nvPr/>
        </p:nvSpPr>
        <p:spPr>
          <a:xfrm>
            <a:off x="3935968" y="6716673"/>
            <a:ext cx="17835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050" dirty="0"/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25CF7639-38BF-8ABC-DA7D-84D75C095A03}"/>
              </a:ext>
            </a:extLst>
          </p:cNvPr>
          <p:cNvSpPr/>
          <p:nvPr/>
        </p:nvSpPr>
        <p:spPr>
          <a:xfrm>
            <a:off x="7492246" y="6386393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 and Deploy</a:t>
            </a:r>
            <a:endParaRPr lang="en-US" sz="1850" dirty="0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6457D7D5-139A-1387-D75C-E82EA0F3C2EE}"/>
              </a:ext>
            </a:extLst>
          </p:cNvPr>
          <p:cNvSpPr/>
          <p:nvPr/>
        </p:nvSpPr>
        <p:spPr>
          <a:xfrm>
            <a:off x="7492246" y="6810732"/>
            <a:ext cx="6192917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Thoroughly test the package in different environments to ensure correct functionality.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834044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F9792-E3C2-31CA-0F2A-D6D17FCF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DA10692-26B4-0832-955B-E5C416B19F6D}"/>
              </a:ext>
            </a:extLst>
          </p:cNvPr>
          <p:cNvSpPr/>
          <p:nvPr/>
        </p:nvSpPr>
        <p:spPr>
          <a:xfrm>
            <a:off x="695801" y="3033117"/>
            <a:ext cx="5834063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kern="0" spc="-36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Executing SSIS Packages</a:t>
            </a:r>
            <a:endParaRPr lang="en-US" sz="35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5623750F-21F2-D56A-BB44-950DFAE96D5D}"/>
              </a:ext>
            </a:extLst>
          </p:cNvPr>
          <p:cNvSpPr/>
          <p:nvPr/>
        </p:nvSpPr>
        <p:spPr>
          <a:xfrm>
            <a:off x="695801" y="5788700"/>
            <a:ext cx="13238798" cy="22860"/>
          </a:xfrm>
          <a:prstGeom prst="roundRect">
            <a:avLst>
              <a:gd name="adj" fmla="val 130454"/>
            </a:avLst>
          </a:prstGeom>
          <a:solidFill>
            <a:srgbClr val="D8D4D4"/>
          </a:solidFill>
          <a:ln/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F99A95B6-75F3-2BCB-1145-133C158CC3D3}"/>
              </a:ext>
            </a:extLst>
          </p:cNvPr>
          <p:cNvSpPr/>
          <p:nvPr/>
        </p:nvSpPr>
        <p:spPr>
          <a:xfrm>
            <a:off x="3944183" y="5092958"/>
            <a:ext cx="22860" cy="695801"/>
          </a:xfrm>
          <a:prstGeom prst="roundRect">
            <a:avLst>
              <a:gd name="adj" fmla="val 130454"/>
            </a:avLst>
          </a:prstGeom>
          <a:solidFill>
            <a:srgbClr val="D8D4D4"/>
          </a:solidFill>
          <a:ln/>
        </p:spPr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6FB41EAD-5950-36BD-9DE6-BB5AC6B51E55}"/>
              </a:ext>
            </a:extLst>
          </p:cNvPr>
          <p:cNvSpPr/>
          <p:nvPr/>
        </p:nvSpPr>
        <p:spPr>
          <a:xfrm>
            <a:off x="3732014" y="5565041"/>
            <a:ext cx="447318" cy="44731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70218F-831B-497E-8AAF-573A135873BA}"/>
              </a:ext>
            </a:extLst>
          </p:cNvPr>
          <p:cNvGrpSpPr/>
          <p:nvPr/>
        </p:nvGrpSpPr>
        <p:grpSpPr>
          <a:xfrm>
            <a:off x="894517" y="3895963"/>
            <a:ext cx="6122551" cy="2028289"/>
            <a:chOff x="894517" y="3895963"/>
            <a:chExt cx="6122551" cy="2028289"/>
          </a:xfrm>
        </p:grpSpPr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2DB8A895-073B-BEB5-5500-9CA281E76008}"/>
                </a:ext>
              </a:extLst>
            </p:cNvPr>
            <p:cNvSpPr/>
            <p:nvPr/>
          </p:nvSpPr>
          <p:spPr>
            <a:xfrm>
              <a:off x="3903821" y="5653147"/>
              <a:ext cx="103584" cy="2711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1</a:t>
              </a:r>
              <a:endParaRPr lang="en-US" sz="2100" dirty="0"/>
            </a:p>
          </p:txBody>
        </p:sp>
        <p:sp>
          <p:nvSpPr>
            <p:cNvPr id="25" name="Text 5">
              <a:extLst>
                <a:ext uri="{FF2B5EF4-FFF2-40B4-BE49-F238E27FC236}">
                  <a16:creationId xmlns:a16="http://schemas.microsoft.com/office/drawing/2014/main" id="{1DBCB05C-2BA7-B383-E0C7-1FA3664DFDBE}"/>
                </a:ext>
              </a:extLst>
            </p:cNvPr>
            <p:cNvSpPr/>
            <p:nvPr/>
          </p:nvSpPr>
          <p:spPr>
            <a:xfrm>
              <a:off x="2826187" y="3895963"/>
              <a:ext cx="2259211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b="1" kern="0" spc="-18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Manual Execution</a:t>
              </a:r>
              <a:endParaRPr lang="en-US" sz="1750" dirty="0"/>
            </a:p>
          </p:txBody>
        </p:sp>
        <p:sp>
          <p:nvSpPr>
            <p:cNvPr id="26" name="Text 6">
              <a:extLst>
                <a:ext uri="{FF2B5EF4-FFF2-40B4-BE49-F238E27FC236}">
                  <a16:creationId xmlns:a16="http://schemas.microsoft.com/office/drawing/2014/main" id="{BC933E22-1674-2FC5-5818-BDDC4946D49B}"/>
                </a:ext>
              </a:extLst>
            </p:cNvPr>
            <p:cNvSpPr/>
            <p:nvPr/>
          </p:nvSpPr>
          <p:spPr>
            <a:xfrm>
              <a:off x="894517" y="4297561"/>
              <a:ext cx="6122551" cy="5965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300"/>
                </a:lnSpc>
                <a:buNone/>
              </a:pPr>
              <a:r>
                <a:rPr lang="en-US" sz="15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Packages can be run manually through SSIS Designer or SQL Server Management Studio.</a:t>
              </a:r>
              <a:endParaRPr lang="en-US" sz="1550" dirty="0"/>
            </a:p>
          </p:txBody>
        </p:sp>
      </p:grpSp>
      <p:sp>
        <p:nvSpPr>
          <p:cNvPr id="27" name="Shape 7">
            <a:extLst>
              <a:ext uri="{FF2B5EF4-FFF2-40B4-BE49-F238E27FC236}">
                <a16:creationId xmlns:a16="http://schemas.microsoft.com/office/drawing/2014/main" id="{08F2E8F5-9B1B-A07A-98C3-774D7585AC30}"/>
              </a:ext>
            </a:extLst>
          </p:cNvPr>
          <p:cNvSpPr/>
          <p:nvPr/>
        </p:nvSpPr>
        <p:spPr>
          <a:xfrm>
            <a:off x="7303532" y="5788640"/>
            <a:ext cx="22860" cy="695801"/>
          </a:xfrm>
          <a:prstGeom prst="roundRect">
            <a:avLst>
              <a:gd name="adj" fmla="val 130454"/>
            </a:avLst>
          </a:prstGeom>
          <a:solidFill>
            <a:srgbClr val="D8D4D4"/>
          </a:solidFill>
          <a:ln/>
        </p:spPr>
      </p:sp>
      <p:sp>
        <p:nvSpPr>
          <p:cNvPr id="28" name="Shape 8">
            <a:extLst>
              <a:ext uri="{FF2B5EF4-FFF2-40B4-BE49-F238E27FC236}">
                <a16:creationId xmlns:a16="http://schemas.microsoft.com/office/drawing/2014/main" id="{B6B69BD7-4F01-0D89-7072-20B856CD9E4B}"/>
              </a:ext>
            </a:extLst>
          </p:cNvPr>
          <p:cNvSpPr/>
          <p:nvPr/>
        </p:nvSpPr>
        <p:spPr>
          <a:xfrm>
            <a:off x="7091363" y="5565041"/>
            <a:ext cx="447318" cy="44731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20908E-7DC4-0347-BA6C-5650F823EE71}"/>
              </a:ext>
            </a:extLst>
          </p:cNvPr>
          <p:cNvGrpSpPr/>
          <p:nvPr/>
        </p:nvGrpSpPr>
        <p:grpSpPr>
          <a:xfrm>
            <a:off x="4253865" y="5653147"/>
            <a:ext cx="6122551" cy="2028289"/>
            <a:chOff x="4253865" y="5653147"/>
            <a:chExt cx="6122551" cy="2028289"/>
          </a:xfrm>
        </p:grpSpPr>
        <p:sp>
          <p:nvSpPr>
            <p:cNvPr id="29" name="Text 9">
              <a:extLst>
                <a:ext uri="{FF2B5EF4-FFF2-40B4-BE49-F238E27FC236}">
                  <a16:creationId xmlns:a16="http://schemas.microsoft.com/office/drawing/2014/main" id="{B568DF98-159C-53FB-D9C0-B018215FD411}"/>
                </a:ext>
              </a:extLst>
            </p:cNvPr>
            <p:cNvSpPr/>
            <p:nvPr/>
          </p:nvSpPr>
          <p:spPr>
            <a:xfrm>
              <a:off x="7236381" y="5653147"/>
              <a:ext cx="157282" cy="2711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2</a:t>
              </a:r>
              <a:endParaRPr lang="en-US" sz="2100" dirty="0"/>
            </a:p>
          </p:txBody>
        </p:sp>
        <p:sp>
          <p:nvSpPr>
            <p:cNvPr id="30" name="Text 10">
              <a:extLst>
                <a:ext uri="{FF2B5EF4-FFF2-40B4-BE49-F238E27FC236}">
                  <a16:creationId xmlns:a16="http://schemas.microsoft.com/office/drawing/2014/main" id="{FE6ED08A-AEFF-F143-2EE3-67AF6D4B6BF2}"/>
                </a:ext>
              </a:extLst>
            </p:cNvPr>
            <p:cNvSpPr/>
            <p:nvPr/>
          </p:nvSpPr>
          <p:spPr>
            <a:xfrm>
              <a:off x="6086832" y="6683335"/>
              <a:ext cx="2456497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b="1" kern="0" spc="-18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Scheduled Execution</a:t>
              </a:r>
              <a:endParaRPr lang="en-US" sz="1750" dirty="0"/>
            </a:p>
          </p:txBody>
        </p:sp>
        <p:sp>
          <p:nvSpPr>
            <p:cNvPr id="31" name="Text 11">
              <a:extLst>
                <a:ext uri="{FF2B5EF4-FFF2-40B4-BE49-F238E27FC236}">
                  <a16:creationId xmlns:a16="http://schemas.microsoft.com/office/drawing/2014/main" id="{B33E5964-34F5-46F7-03A1-1DD3DA5AA401}"/>
                </a:ext>
              </a:extLst>
            </p:cNvPr>
            <p:cNvSpPr/>
            <p:nvPr/>
          </p:nvSpPr>
          <p:spPr>
            <a:xfrm>
              <a:off x="4253865" y="7084933"/>
              <a:ext cx="6122551" cy="5965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300"/>
                </a:lnSpc>
                <a:buNone/>
              </a:pPr>
              <a:r>
                <a:rPr lang="en-US" sz="15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SSIS allows packages to be scheduled for regular execution, automating data integration tasks.</a:t>
              </a:r>
              <a:endParaRPr lang="en-US" sz="1550" dirty="0"/>
            </a:p>
          </p:txBody>
        </p:sp>
      </p:grpSp>
      <p:sp>
        <p:nvSpPr>
          <p:cNvPr id="32" name="Shape 12">
            <a:extLst>
              <a:ext uri="{FF2B5EF4-FFF2-40B4-BE49-F238E27FC236}">
                <a16:creationId xmlns:a16="http://schemas.microsoft.com/office/drawing/2014/main" id="{EB3D74E5-976B-CDD2-DC2C-DD756BFE6ABF}"/>
              </a:ext>
            </a:extLst>
          </p:cNvPr>
          <p:cNvSpPr/>
          <p:nvPr/>
        </p:nvSpPr>
        <p:spPr>
          <a:xfrm>
            <a:off x="10662999" y="5092958"/>
            <a:ext cx="22860" cy="695801"/>
          </a:xfrm>
          <a:prstGeom prst="roundRect">
            <a:avLst>
              <a:gd name="adj" fmla="val 130454"/>
            </a:avLst>
          </a:prstGeom>
          <a:solidFill>
            <a:srgbClr val="D8D4D4"/>
          </a:solidFill>
          <a:ln/>
        </p:spPr>
      </p:sp>
      <p:sp>
        <p:nvSpPr>
          <p:cNvPr id="33" name="Shape 13">
            <a:extLst>
              <a:ext uri="{FF2B5EF4-FFF2-40B4-BE49-F238E27FC236}">
                <a16:creationId xmlns:a16="http://schemas.microsoft.com/office/drawing/2014/main" id="{F202E2A4-A33A-1A63-6B4B-38011DF3B621}"/>
              </a:ext>
            </a:extLst>
          </p:cNvPr>
          <p:cNvSpPr/>
          <p:nvPr/>
        </p:nvSpPr>
        <p:spPr>
          <a:xfrm>
            <a:off x="10450830" y="5565041"/>
            <a:ext cx="447318" cy="44731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9513AB-0820-D177-F9FC-20CE2082E517}"/>
              </a:ext>
            </a:extLst>
          </p:cNvPr>
          <p:cNvGrpSpPr/>
          <p:nvPr/>
        </p:nvGrpSpPr>
        <p:grpSpPr>
          <a:xfrm>
            <a:off x="7613213" y="3895963"/>
            <a:ext cx="6122670" cy="2028289"/>
            <a:chOff x="7613213" y="3895963"/>
            <a:chExt cx="6122670" cy="2028289"/>
          </a:xfrm>
        </p:grpSpPr>
        <p:sp>
          <p:nvSpPr>
            <p:cNvPr id="36" name="Text 14">
              <a:extLst>
                <a:ext uri="{FF2B5EF4-FFF2-40B4-BE49-F238E27FC236}">
                  <a16:creationId xmlns:a16="http://schemas.microsoft.com/office/drawing/2014/main" id="{C441F01A-DE47-0B76-F348-A18E357F6C3C}"/>
                </a:ext>
              </a:extLst>
            </p:cNvPr>
            <p:cNvSpPr/>
            <p:nvPr/>
          </p:nvSpPr>
          <p:spPr>
            <a:xfrm>
              <a:off x="10595610" y="5653147"/>
              <a:ext cx="157758" cy="2711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b="1" kern="0" spc="-21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3</a:t>
              </a:r>
              <a:endParaRPr lang="en-US" sz="2100" dirty="0"/>
            </a:p>
          </p:txBody>
        </p:sp>
        <p:sp>
          <p:nvSpPr>
            <p:cNvPr id="37" name="Text 15">
              <a:extLst>
                <a:ext uri="{FF2B5EF4-FFF2-40B4-BE49-F238E27FC236}">
                  <a16:creationId xmlns:a16="http://schemas.microsoft.com/office/drawing/2014/main" id="{DB69A172-8C74-45CC-A675-2CA4871BB6FA}"/>
                </a:ext>
              </a:extLst>
            </p:cNvPr>
            <p:cNvSpPr/>
            <p:nvPr/>
          </p:nvSpPr>
          <p:spPr>
            <a:xfrm>
              <a:off x="9328428" y="3895963"/>
              <a:ext cx="2692241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b="1" kern="0" spc="-18" dirty="0">
                  <a:solidFill>
                    <a:srgbClr val="3D3838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Event-Based Execution</a:t>
              </a:r>
              <a:endParaRPr lang="en-US" sz="1750" dirty="0"/>
            </a:p>
          </p:txBody>
        </p:sp>
        <p:sp>
          <p:nvSpPr>
            <p:cNvPr id="38" name="Text 16">
              <a:extLst>
                <a:ext uri="{FF2B5EF4-FFF2-40B4-BE49-F238E27FC236}">
                  <a16:creationId xmlns:a16="http://schemas.microsoft.com/office/drawing/2014/main" id="{D32B9525-5CD3-4F9F-29C1-16279EAF1635}"/>
                </a:ext>
              </a:extLst>
            </p:cNvPr>
            <p:cNvSpPr/>
            <p:nvPr/>
          </p:nvSpPr>
          <p:spPr>
            <a:xfrm>
              <a:off x="7613213" y="4297561"/>
              <a:ext cx="6122670" cy="5965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300"/>
                </a:lnSpc>
                <a:buNone/>
              </a:pPr>
              <a:r>
                <a:rPr lang="en-US" sz="1550" dirty="0">
                  <a:solidFill>
                    <a:srgbClr val="3D3838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Packages can be triggered by events, such as database changes or file updates, providing real-time data integration.</a:t>
              </a:r>
              <a:endParaRPr lang="en-US" sz="1550" dirty="0"/>
            </a:p>
          </p:txBody>
        </p:sp>
      </p:grpSp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05B5CC59-2D94-8AB2-571B-35E4D049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62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2D6BE-BE87-DBBA-EC4B-684EBD35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8B910F-7222-3220-D9D0-7AF94176E0B6}"/>
              </a:ext>
            </a:extLst>
          </p:cNvPr>
          <p:cNvSpPr/>
          <p:nvPr/>
        </p:nvSpPr>
        <p:spPr>
          <a:xfrm>
            <a:off x="785336" y="616982"/>
            <a:ext cx="7573327" cy="127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Monitoring and Troubleshooting SSIS</a:t>
            </a:r>
            <a:endParaRPr lang="en-US" sz="4000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5AD15DE-ECF3-E7DC-76ED-0ABD7E579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6" y="2228136"/>
            <a:ext cx="1121926" cy="1795105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725A91DF-8E83-36C2-3EA6-DB7372E6318B}"/>
              </a:ext>
            </a:extLst>
          </p:cNvPr>
          <p:cNvSpPr/>
          <p:nvPr/>
        </p:nvSpPr>
        <p:spPr>
          <a:xfrm>
            <a:off x="2243733" y="2452449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Monitoring Tools</a:t>
            </a:r>
            <a:endParaRPr lang="en-US" sz="20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BBB8D63-8D54-CDF1-386D-D3810E16B774}"/>
              </a:ext>
            </a:extLst>
          </p:cNvPr>
          <p:cNvSpPr/>
          <p:nvPr/>
        </p:nvSpPr>
        <p:spPr>
          <a:xfrm>
            <a:off x="2243733" y="2905720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SSIS provides built-in monitoring features, and third-party tools offer enhanced monitoring capabilities.</a:t>
            </a:r>
            <a:endParaRPr lang="en-US" sz="17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EAD8F9C1-09DE-1676-985D-83D20964E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6" y="4023241"/>
            <a:ext cx="1121926" cy="1795105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BBF1EFB3-9B79-5224-CA15-E9776F7EACAA}"/>
              </a:ext>
            </a:extLst>
          </p:cNvPr>
          <p:cNvSpPr/>
          <p:nvPr/>
        </p:nvSpPr>
        <p:spPr>
          <a:xfrm>
            <a:off x="2243733" y="4247555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Error Handling</a:t>
            </a:r>
            <a:endParaRPr lang="en-US" sz="20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D5B05397-C581-69CA-7526-F16CBAC3A6B1}"/>
              </a:ext>
            </a:extLst>
          </p:cNvPr>
          <p:cNvSpPr/>
          <p:nvPr/>
        </p:nvSpPr>
        <p:spPr>
          <a:xfrm>
            <a:off x="2243733" y="4700826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SSIS allows for error handling, ensuring that packages gracefully manage exceptions and failures.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B1C9B7C2-F09C-E29A-4BD3-B8DE3A4E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36" y="5818346"/>
            <a:ext cx="1121926" cy="1795105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7AE76361-023E-FC4B-A0D9-AE25F90C5E21}"/>
              </a:ext>
            </a:extLst>
          </p:cNvPr>
          <p:cNvSpPr/>
          <p:nvPr/>
        </p:nvSpPr>
        <p:spPr>
          <a:xfrm>
            <a:off x="2243733" y="6042660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 Management</a:t>
            </a:r>
            <a:endParaRPr lang="en-US" sz="20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5ACC7C15-DA2D-BD93-EC9D-6EE57695F7D8}"/>
              </a:ext>
            </a:extLst>
          </p:cNvPr>
          <p:cNvSpPr/>
          <p:nvPr/>
        </p:nvSpPr>
        <p:spPr>
          <a:xfrm>
            <a:off x="2243733" y="6495931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SSIS packages generate logs that record execution details, errors, and performance metrics.</a:t>
            </a:r>
            <a:endParaRPr lang="en-US" sz="175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9A5D9D13-1D44-EC5F-1B2E-6872D0F5A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0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0DFCB-4B2E-B183-DCA5-FA4A3ECD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687DA51-D9D5-1416-9D17-407163442308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latin typeface="Lora" pitchFamily="2" charset="0"/>
              </a:rPr>
              <a:t>Application Design and Development with Minimum CRUD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E8C24-6264-DC23-686B-7F5D5CF0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64" y="2004060"/>
            <a:ext cx="12011271" cy="62278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F342B3-A21B-A408-089B-0F4E4A832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63" y="2004060"/>
            <a:ext cx="12011271" cy="6249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44A335-E9F7-4918-B98F-5C0828F1A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62" y="2025375"/>
            <a:ext cx="12006304" cy="62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2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AC58B-48A7-0CBA-DAF8-1061DFDC8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01AF9ED-1D34-6070-23B2-3871AF6F46DA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latin typeface="Lora" pitchFamily="2" charset="0"/>
              </a:rPr>
              <a:t>Application Design and Development with Minimum CRUD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0C958-8E1B-B150-662B-A1A7C9FD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" y="2150816"/>
            <a:ext cx="13648267" cy="7048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9FC20F-A207-1CDE-B300-201E0A487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6" y="2150816"/>
            <a:ext cx="13669216" cy="70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2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FA09F-59EF-4C63-B0C6-C57DBC9FF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C8CC811-A724-5BA1-B1B4-95112B91472D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latin typeface="Lora" pitchFamily="2" charset="0"/>
              </a:rPr>
              <a:t>Application Design and Development with Minimum CRUD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72309-0888-DD79-0873-E8709B3E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48" y="2096310"/>
            <a:ext cx="11726503" cy="6133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A955C-7FF9-F457-D8BB-1BA8DF3AC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48" y="2096310"/>
            <a:ext cx="11699739" cy="6011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35986-180D-9569-2ED8-14AA38F79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948" y="2096310"/>
            <a:ext cx="11609918" cy="6044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DE102-6200-A2B3-F415-99DC5F23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410" y="2107909"/>
            <a:ext cx="11745569" cy="60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4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83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16392"/>
            <a:ext cx="100086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Lora" pitchFamily="2" charset="0"/>
                <a:ea typeface="Fraunces Extra Bold" pitchFamily="34" charset="-122"/>
                <a:cs typeface="Fraunces Extra Bold" pitchFamily="34" charset="-120"/>
              </a:rPr>
              <a:t>What is product mix?</a:t>
            </a:r>
            <a:endParaRPr lang="en-US" sz="4450" dirty="0">
              <a:latin typeface="Lora" pitchFamily="2" charset="0"/>
            </a:endParaRPr>
          </a:p>
        </p:txBody>
      </p:sp>
      <p:pic>
        <p:nvPicPr>
          <p:cNvPr id="41" name="Image 1" descr="preencoded.png">
            <a:extLst>
              <a:ext uri="{FF2B5EF4-FFF2-40B4-BE49-F238E27FC236}">
                <a16:creationId xmlns:a16="http://schemas.microsoft.com/office/drawing/2014/main" id="{CAD9C197-D8B4-E452-392B-3172B7AC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8" y="1411010"/>
            <a:ext cx="981075" cy="1569720"/>
          </a:xfrm>
          <a:prstGeom prst="rect">
            <a:avLst/>
          </a:prstGeom>
        </p:spPr>
      </p:pic>
      <p:sp>
        <p:nvSpPr>
          <p:cNvPr id="42" name="Text 1">
            <a:extLst>
              <a:ext uri="{FF2B5EF4-FFF2-40B4-BE49-F238E27FC236}">
                <a16:creationId xmlns:a16="http://schemas.microsoft.com/office/drawing/2014/main" id="{138642CA-C5D5-89FC-0D8A-F68198C52FEA}"/>
              </a:ext>
            </a:extLst>
          </p:cNvPr>
          <p:cNvSpPr/>
          <p:nvPr/>
        </p:nvSpPr>
        <p:spPr>
          <a:xfrm>
            <a:off x="1757755" y="1607225"/>
            <a:ext cx="235088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2" charset="0"/>
              </a:rPr>
              <a:t>Width</a:t>
            </a:r>
            <a:endParaRPr lang="en-US" sz="2000" dirty="0">
              <a:latin typeface="Lora" pitchFamily="2" charset="0"/>
            </a:endParaRPr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DF429D77-968B-D966-0347-2C6FE9172FA1}"/>
              </a:ext>
            </a:extLst>
          </p:cNvPr>
          <p:cNvSpPr/>
          <p:nvPr/>
        </p:nvSpPr>
        <p:spPr>
          <a:xfrm>
            <a:off x="1757755" y="201334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 to the number of product lines ordered by a company.</a:t>
            </a:r>
            <a:endParaRPr lang="en-US" sz="1500" dirty="0"/>
          </a:p>
        </p:txBody>
      </p:sp>
      <p:pic>
        <p:nvPicPr>
          <p:cNvPr id="44" name="Image 2" descr="preencoded.png">
            <a:extLst>
              <a:ext uri="{FF2B5EF4-FFF2-40B4-BE49-F238E27FC236}">
                <a16:creationId xmlns:a16="http://schemas.microsoft.com/office/drawing/2014/main" id="{A762B9A3-E817-4324-D3E9-55F21079A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8" y="2980730"/>
            <a:ext cx="981075" cy="1569720"/>
          </a:xfrm>
          <a:prstGeom prst="rect">
            <a:avLst/>
          </a:prstGeom>
        </p:spPr>
      </p:pic>
      <p:sp>
        <p:nvSpPr>
          <p:cNvPr id="45" name="Text 3">
            <a:extLst>
              <a:ext uri="{FF2B5EF4-FFF2-40B4-BE49-F238E27FC236}">
                <a16:creationId xmlns:a16="http://schemas.microsoft.com/office/drawing/2014/main" id="{11AF0BD9-106F-9FCE-1DDD-BA3A5B775F1C}"/>
              </a:ext>
            </a:extLst>
          </p:cNvPr>
          <p:cNvSpPr/>
          <p:nvPr/>
        </p:nvSpPr>
        <p:spPr>
          <a:xfrm>
            <a:off x="1757755" y="317694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2" charset="0"/>
                <a:ea typeface="Lora" pitchFamily="34" charset="-122"/>
                <a:cs typeface="Lora" pitchFamily="34" charset="-120"/>
              </a:rPr>
              <a:t>Length</a:t>
            </a:r>
            <a:endParaRPr lang="en-US" sz="2000" dirty="0">
              <a:latin typeface="Lora" pitchFamily="2" charset="0"/>
            </a:endParaRPr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8D42485D-FA01-590C-3341-7E464D34749E}"/>
              </a:ext>
            </a:extLst>
          </p:cNvPr>
          <p:cNvSpPr/>
          <p:nvPr/>
        </p:nvSpPr>
        <p:spPr>
          <a:xfrm>
            <a:off x="1757755" y="358306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 to the number of products in firm’s product mix.</a:t>
            </a:r>
            <a:endParaRPr lang="en-US" sz="1500" dirty="0"/>
          </a:p>
        </p:txBody>
      </p:sp>
      <p:pic>
        <p:nvPicPr>
          <p:cNvPr id="47" name="Image 3" descr="preencoded.png">
            <a:extLst>
              <a:ext uri="{FF2B5EF4-FFF2-40B4-BE49-F238E27FC236}">
                <a16:creationId xmlns:a16="http://schemas.microsoft.com/office/drawing/2014/main" id="{3BBCB461-3367-E894-5893-662C959CA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58" y="4550450"/>
            <a:ext cx="981075" cy="1569720"/>
          </a:xfrm>
          <a:prstGeom prst="rect">
            <a:avLst/>
          </a:prstGeom>
        </p:spPr>
      </p:pic>
      <p:sp>
        <p:nvSpPr>
          <p:cNvPr id="48" name="Text 5">
            <a:extLst>
              <a:ext uri="{FF2B5EF4-FFF2-40B4-BE49-F238E27FC236}">
                <a16:creationId xmlns:a16="http://schemas.microsoft.com/office/drawing/2014/main" id="{CE31C681-FBDA-9254-CDF9-44267CA200DC}"/>
              </a:ext>
            </a:extLst>
          </p:cNvPr>
          <p:cNvSpPr/>
          <p:nvPr/>
        </p:nvSpPr>
        <p:spPr>
          <a:xfrm>
            <a:off x="1757755" y="4746665"/>
            <a:ext cx="234374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2" charset="0"/>
              </a:rPr>
              <a:t>Depth</a:t>
            </a:r>
            <a:endParaRPr lang="en-US" sz="2000" dirty="0">
              <a:latin typeface="Lora" pitchFamily="2" charset="0"/>
            </a:endParaRPr>
          </a:p>
        </p:txBody>
      </p:sp>
      <p:sp>
        <p:nvSpPr>
          <p:cNvPr id="49" name="Text 6">
            <a:extLst>
              <a:ext uri="{FF2B5EF4-FFF2-40B4-BE49-F238E27FC236}">
                <a16:creationId xmlns:a16="http://schemas.microsoft.com/office/drawing/2014/main" id="{9E96ECA4-44E6-59EE-44E0-8C1837B6EF55}"/>
              </a:ext>
            </a:extLst>
          </p:cNvPr>
          <p:cNvSpPr/>
          <p:nvPr/>
        </p:nvSpPr>
        <p:spPr>
          <a:xfrm>
            <a:off x="1757755" y="515278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 to the number of variations within a product line.</a:t>
            </a:r>
            <a:endParaRPr lang="en-US" sz="1500" dirty="0"/>
          </a:p>
        </p:txBody>
      </p:sp>
      <p:pic>
        <p:nvPicPr>
          <p:cNvPr id="50" name="Image 4" descr="preencoded.png">
            <a:extLst>
              <a:ext uri="{FF2B5EF4-FFF2-40B4-BE49-F238E27FC236}">
                <a16:creationId xmlns:a16="http://schemas.microsoft.com/office/drawing/2014/main" id="{6DC74244-211E-F19C-7300-13A1E317F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81" y="6120170"/>
            <a:ext cx="981075" cy="1569720"/>
          </a:xfrm>
          <a:prstGeom prst="rect">
            <a:avLst/>
          </a:prstGeom>
        </p:spPr>
      </p:pic>
      <p:sp>
        <p:nvSpPr>
          <p:cNvPr id="51" name="Text 7">
            <a:extLst>
              <a:ext uri="{FF2B5EF4-FFF2-40B4-BE49-F238E27FC236}">
                <a16:creationId xmlns:a16="http://schemas.microsoft.com/office/drawing/2014/main" id="{B3272EDC-0CD0-7B7D-6C45-E2DFE68602DA}"/>
              </a:ext>
            </a:extLst>
          </p:cNvPr>
          <p:cNvSpPr/>
          <p:nvPr/>
        </p:nvSpPr>
        <p:spPr>
          <a:xfrm>
            <a:off x="1757755" y="631638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2" charset="0"/>
                <a:ea typeface="Lora" pitchFamily="34" charset="-122"/>
                <a:cs typeface="Lora" pitchFamily="34" charset="-120"/>
              </a:rPr>
              <a:t>Consistency</a:t>
            </a:r>
            <a:endParaRPr lang="en-US" sz="2000" dirty="0">
              <a:latin typeface="Lora" pitchFamily="2" charset="0"/>
            </a:endParaRPr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077894F0-35D3-27CB-D40E-C6742A4D7015}"/>
              </a:ext>
            </a:extLst>
          </p:cNvPr>
          <p:cNvSpPr/>
          <p:nvPr/>
        </p:nvSpPr>
        <p:spPr>
          <a:xfrm>
            <a:off x="1757755" y="672250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 to how closely related product lines are to each other.</a:t>
            </a:r>
            <a:endParaRPr lang="en-US" sz="15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DCD164-5B1E-6D5D-3169-A9262967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21" y="1436192"/>
            <a:ext cx="8041179" cy="60063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4">
                <a:lumMod val="20000"/>
                <a:lumOff val="80000"/>
              </a:schemeClr>
            </a:gs>
            <a:gs pos="83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D7E64A-9E1F-C611-18BA-BF3E2850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7D3CB95-5154-43A4-5318-AC3EE468CE4E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latin typeface="Lora" pitchFamily="2" charset="0"/>
              </a:rPr>
              <a:t>BI Dashboard to Visualize Data and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9E908-F4C9-B0BE-F4C0-612D2429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06" y="1514216"/>
            <a:ext cx="11872388" cy="6715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64361-23E0-5615-250F-CCA29085D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06" y="1514216"/>
            <a:ext cx="11859739" cy="67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16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7A0D6-756E-3874-15A7-9996C5411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B8AAE50-7D04-A8AA-41D7-890538BA74AA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endParaRPr lang="en-US" sz="4350" b="1" dirty="0">
              <a:latin typeface="Lora" pitchFamily="2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D7DCE5C-E955-D47C-8A30-CA02A45DA410}"/>
              </a:ext>
            </a:extLst>
          </p:cNvPr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82824"/>
                </a:solidFill>
                <a:latin typeface="Lora" pitchFamily="2" charset="0"/>
                <a:ea typeface="Lato Bold" pitchFamily="34" charset="-122"/>
                <a:cs typeface="Lato Bold" pitchFamily="34" charset="-120"/>
              </a:rPr>
              <a:t>Question??</a:t>
            </a:r>
            <a:endParaRPr lang="en-US" sz="6000" dirty="0">
              <a:latin typeface="Lora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8F94B73-97B1-4B75-A755-7B6FDE0933E7}"/>
              </a:ext>
            </a:extLst>
          </p:cNvPr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FE2A0-7789-0A47-0D8C-0B161EC5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836" y="-1"/>
            <a:ext cx="5410564" cy="81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8700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86E2E-741A-7AFF-0BB4-7951FF39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5199001-DE7F-BFB0-7B86-D741A2FB2C95}"/>
              </a:ext>
            </a:extLst>
          </p:cNvPr>
          <p:cNvSpPr/>
          <p:nvPr/>
        </p:nvSpPr>
        <p:spPr>
          <a:xfrm>
            <a:off x="778669" y="613410"/>
            <a:ext cx="13242131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endParaRPr lang="en-US" sz="4350" b="1" dirty="0">
              <a:latin typeface="Lora" pitchFamily="2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8FE2F84-027C-9B6F-4985-2CBC4A9313F1}"/>
              </a:ext>
            </a:extLst>
          </p:cNvPr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6000" dirty="0">
              <a:latin typeface="Lora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0BB1AE4-504F-C552-467E-BCB1DE1526B9}"/>
              </a:ext>
            </a:extLst>
          </p:cNvPr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26" name="Picture 2" descr="Printable Colorful Thank You Sign">
            <a:extLst>
              <a:ext uri="{FF2B5EF4-FFF2-40B4-BE49-F238E27FC236}">
                <a16:creationId xmlns:a16="http://schemas.microsoft.com/office/drawing/2014/main" id="{1C23F0A9-666C-38FF-6CB5-96F49923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93440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3835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65DFD-C5F9-CA10-BBF3-9345FAE5E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C5B6C7E-E1BC-9ACA-9694-B6D5F84F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5301518-08B5-3E11-60D2-46AC33C17926}"/>
              </a:ext>
            </a:extLst>
          </p:cNvPr>
          <p:cNvSpPr/>
          <p:nvPr/>
        </p:nvSpPr>
        <p:spPr>
          <a:xfrm>
            <a:off x="837724" y="4029670"/>
            <a:ext cx="118045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of Product mix analysis</a:t>
            </a:r>
            <a:endParaRPr lang="en-US" sz="44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CBAD7D-FAF4-59D2-4F39-8000BD3B5FE4}"/>
              </a:ext>
            </a:extLst>
          </p:cNvPr>
          <p:cNvGrpSpPr/>
          <p:nvPr/>
        </p:nvGrpSpPr>
        <p:grpSpPr>
          <a:xfrm>
            <a:off x="837724" y="5092660"/>
            <a:ext cx="4078962" cy="2099310"/>
            <a:chOff x="837724" y="5092660"/>
            <a:chExt cx="4078962" cy="2099310"/>
          </a:xfrm>
        </p:grpSpPr>
        <p:pic>
          <p:nvPicPr>
            <p:cNvPr id="5" name="Image 1" descr="preencoded.png">
              <a:extLst>
                <a:ext uri="{FF2B5EF4-FFF2-40B4-BE49-F238E27FC236}">
                  <a16:creationId xmlns:a16="http://schemas.microsoft.com/office/drawing/2014/main" id="{7EE2E833-1B25-79BE-B38D-A91440F62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724" y="5092660"/>
              <a:ext cx="598408" cy="598408"/>
            </a:xfrm>
            <a:prstGeom prst="rect">
              <a:avLst/>
            </a:prstGeom>
          </p:spPr>
        </p:pic>
        <p:sp>
          <p:nvSpPr>
            <p:cNvPr id="6" name="Text 1">
              <a:extLst>
                <a:ext uri="{FF2B5EF4-FFF2-40B4-BE49-F238E27FC236}">
                  <a16:creationId xmlns:a16="http://schemas.microsoft.com/office/drawing/2014/main" id="{7196C0DE-9123-5CE1-C682-9C29E4D22211}"/>
                </a:ext>
              </a:extLst>
            </p:cNvPr>
            <p:cNvSpPr/>
            <p:nvPr/>
          </p:nvSpPr>
          <p:spPr>
            <a:xfrm>
              <a:off x="837724" y="5930384"/>
              <a:ext cx="2816185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Emerging Markets</a:t>
              </a:r>
              <a:endParaRPr lang="en-US" sz="2200" dirty="0"/>
            </a:p>
          </p:txBody>
        </p:sp>
        <p:sp>
          <p:nvSpPr>
            <p:cNvPr id="7" name="Text 2">
              <a:extLst>
                <a:ext uri="{FF2B5EF4-FFF2-40B4-BE49-F238E27FC236}">
                  <a16:creationId xmlns:a16="http://schemas.microsoft.com/office/drawing/2014/main" id="{D8F7F4E4-BB53-96D6-4294-11B0985A8AE2}"/>
                </a:ext>
              </a:extLst>
            </p:cNvPr>
            <p:cNvSpPr/>
            <p:nvPr/>
          </p:nvSpPr>
          <p:spPr>
            <a:xfrm>
              <a:off x="837724" y="6425922"/>
              <a:ext cx="4078962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Identify new markets with potential for expansion.</a:t>
              </a:r>
              <a:endParaRPr lang="en-US" sz="185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B3C920-88BF-0E30-F588-584FDD5DB69B}"/>
              </a:ext>
            </a:extLst>
          </p:cNvPr>
          <p:cNvGrpSpPr/>
          <p:nvPr/>
        </p:nvGrpSpPr>
        <p:grpSpPr>
          <a:xfrm>
            <a:off x="5275659" y="5092660"/>
            <a:ext cx="4078962" cy="2099310"/>
            <a:chOff x="5275659" y="5092660"/>
            <a:chExt cx="4078962" cy="20993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B2CD97-EF1E-BBD2-5AE1-7E210EC538E0}"/>
                </a:ext>
              </a:extLst>
            </p:cNvPr>
            <p:cNvGrpSpPr/>
            <p:nvPr/>
          </p:nvGrpSpPr>
          <p:grpSpPr>
            <a:xfrm>
              <a:off x="5275659" y="5092660"/>
              <a:ext cx="2994541" cy="1189673"/>
              <a:chOff x="5275659" y="5092660"/>
              <a:chExt cx="2994541" cy="1189673"/>
            </a:xfrm>
          </p:grpSpPr>
          <p:pic>
            <p:nvPicPr>
              <p:cNvPr id="8" name="Image 2" descr="preencoded.png">
                <a:extLst>
                  <a:ext uri="{FF2B5EF4-FFF2-40B4-BE49-F238E27FC236}">
                    <a16:creationId xmlns:a16="http://schemas.microsoft.com/office/drawing/2014/main" id="{C7E67147-3034-1B28-F478-75164D80D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5659" y="5092660"/>
                <a:ext cx="598408" cy="598408"/>
              </a:xfrm>
              <a:prstGeom prst="rect">
                <a:avLst/>
              </a:prstGeom>
            </p:spPr>
          </p:pic>
          <p:sp>
            <p:nvSpPr>
              <p:cNvPr id="9" name="Text 3">
                <a:extLst>
                  <a:ext uri="{FF2B5EF4-FFF2-40B4-BE49-F238E27FC236}">
                    <a16:creationId xmlns:a16="http://schemas.microsoft.com/office/drawing/2014/main" id="{5A8CBA74-706E-5D95-08AA-8D086DD9FB11}"/>
                  </a:ext>
                </a:extLst>
              </p:cNvPr>
              <p:cNvSpPr/>
              <p:nvPr/>
            </p:nvSpPr>
            <p:spPr>
              <a:xfrm>
                <a:off x="5275659" y="5930384"/>
                <a:ext cx="2994541" cy="35194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3A3630"/>
                    </a:solidFill>
                    <a:latin typeface="Lora" pitchFamily="34" charset="0"/>
                    <a:ea typeface="Lora" pitchFamily="34" charset="-122"/>
                    <a:cs typeface="Lora" pitchFamily="34" charset="-120"/>
                  </a:rPr>
                  <a:t>Consumer Preferences</a:t>
                </a:r>
                <a:endParaRPr lang="en-US" sz="2200" dirty="0"/>
              </a:p>
            </p:txBody>
          </p:sp>
        </p:grp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D60EEF56-D084-F07C-91FF-68355A225773}"/>
                </a:ext>
              </a:extLst>
            </p:cNvPr>
            <p:cNvSpPr/>
            <p:nvPr/>
          </p:nvSpPr>
          <p:spPr>
            <a:xfrm>
              <a:off x="5275659" y="6425922"/>
              <a:ext cx="4078962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Track changing consumer tastes and preferences.</a:t>
              </a:r>
              <a:endParaRPr lang="en-US" sz="185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9CE468-6437-F8BA-FB37-CB5CAF84E885}"/>
              </a:ext>
            </a:extLst>
          </p:cNvPr>
          <p:cNvGrpSpPr/>
          <p:nvPr/>
        </p:nvGrpSpPr>
        <p:grpSpPr>
          <a:xfrm>
            <a:off x="9713595" y="5092660"/>
            <a:ext cx="4079081" cy="2099310"/>
            <a:chOff x="9713595" y="5092660"/>
            <a:chExt cx="4079081" cy="2099310"/>
          </a:xfrm>
        </p:grpSpPr>
        <p:pic>
          <p:nvPicPr>
            <p:cNvPr id="11" name="Image 3" descr="preencoded.png">
              <a:extLst>
                <a:ext uri="{FF2B5EF4-FFF2-40B4-BE49-F238E27FC236}">
                  <a16:creationId xmlns:a16="http://schemas.microsoft.com/office/drawing/2014/main" id="{1CCF9893-1637-A5B7-B63A-395F515E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3595" y="5092660"/>
              <a:ext cx="598408" cy="598408"/>
            </a:xfrm>
            <a:prstGeom prst="rect">
              <a:avLst/>
            </a:prstGeom>
          </p:spPr>
        </p:pic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4B2BCD2D-A2A8-D822-2427-8328AB8DEF01}"/>
                </a:ext>
              </a:extLst>
            </p:cNvPr>
            <p:cNvSpPr/>
            <p:nvPr/>
          </p:nvSpPr>
          <p:spPr>
            <a:xfrm>
              <a:off x="9713595" y="5930384"/>
              <a:ext cx="3810238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Technological Advancements</a:t>
              </a:r>
              <a:endParaRPr lang="en-US" sz="2200" dirty="0"/>
            </a:p>
          </p:txBody>
        </p:sp>
        <p:sp>
          <p:nvSpPr>
            <p:cNvPr id="13" name="Text 6">
              <a:extLst>
                <a:ext uri="{FF2B5EF4-FFF2-40B4-BE49-F238E27FC236}">
                  <a16:creationId xmlns:a16="http://schemas.microsoft.com/office/drawing/2014/main" id="{B0E84FAA-3002-600D-F9BB-B287EF070C11}"/>
                </a:ext>
              </a:extLst>
            </p:cNvPr>
            <p:cNvSpPr/>
            <p:nvPr/>
          </p:nvSpPr>
          <p:spPr>
            <a:xfrm>
              <a:off x="9713595" y="6425922"/>
              <a:ext cx="4079081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3A363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Explore new product categories .</a:t>
              </a:r>
              <a:endParaRPr lang="en-US" sz="18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711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47977-8100-4D71-6983-67CB92056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33510A4-AD66-C755-1C28-12EC11C1FBBF}"/>
              </a:ext>
            </a:extLst>
          </p:cNvPr>
          <p:cNvSpPr/>
          <p:nvPr/>
        </p:nvSpPr>
        <p:spPr>
          <a:xfrm>
            <a:off x="62801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Lora" pitchFamily="2" charset="0"/>
                <a:ea typeface="Fraunces Extra Bold" pitchFamily="34" charset="-122"/>
                <a:cs typeface="Fraunces Extra Bold" pitchFamily="34" charset="-120"/>
              </a:rPr>
              <a:t>Problem Statement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Lora" pitchFamily="2" charset="0"/>
            </a:endParaRP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E031D95B-D55B-CD80-832C-5FB8AD399A10}"/>
              </a:ext>
            </a:extLst>
          </p:cNvPr>
          <p:cNvSpPr/>
          <p:nvPr/>
        </p:nvSpPr>
        <p:spPr>
          <a:xfrm>
            <a:off x="6269347" y="2716471"/>
            <a:ext cx="45719" cy="4408721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5768C5BF-E53A-228F-AC06-6524DCDC1822}"/>
              </a:ext>
            </a:extLst>
          </p:cNvPr>
          <p:cNvSpPr/>
          <p:nvPr/>
        </p:nvSpPr>
        <p:spPr>
          <a:xfrm>
            <a:off x="6029437" y="297162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DA2D08-9818-83D0-723C-D337D96AE88F}"/>
              </a:ext>
            </a:extLst>
          </p:cNvPr>
          <p:cNvGrpSpPr/>
          <p:nvPr/>
        </p:nvGrpSpPr>
        <p:grpSpPr>
          <a:xfrm>
            <a:off x="6199697" y="2943286"/>
            <a:ext cx="7301150" cy="725805"/>
            <a:chOff x="6199697" y="2943286"/>
            <a:chExt cx="7301150" cy="725805"/>
          </a:xfrm>
        </p:grpSpPr>
        <p:sp>
          <p:nvSpPr>
            <p:cNvPr id="19" name="Shape 2">
              <a:extLst>
                <a:ext uri="{FF2B5EF4-FFF2-40B4-BE49-F238E27FC236}">
                  <a16:creationId xmlns:a16="http://schemas.microsoft.com/office/drawing/2014/main" id="{A20AF061-56A6-2855-39B0-842FF7BFB702}"/>
                </a:ext>
              </a:extLst>
            </p:cNvPr>
            <p:cNvSpPr/>
            <p:nvPr/>
          </p:nvSpPr>
          <p:spPr>
            <a:xfrm>
              <a:off x="6509259" y="3211533"/>
              <a:ext cx="793790" cy="30480"/>
            </a:xfrm>
            <a:prstGeom prst="roundRect">
              <a:avLst>
                <a:gd name="adj" fmla="val 669768"/>
              </a:avLst>
            </a:prstGeom>
            <a:solidFill>
              <a:srgbClr val="CED9CE"/>
            </a:solidFill>
            <a:ln/>
          </p:spPr>
        </p:sp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27D11D0A-2212-04D7-DC88-FF0F1A63A83F}"/>
                </a:ext>
              </a:extLst>
            </p:cNvPr>
            <p:cNvSpPr/>
            <p:nvPr/>
          </p:nvSpPr>
          <p:spPr>
            <a:xfrm>
              <a:off x="6199697" y="3056633"/>
              <a:ext cx="169783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22" name="Text 5">
              <a:extLst>
                <a:ext uri="{FF2B5EF4-FFF2-40B4-BE49-F238E27FC236}">
                  <a16:creationId xmlns:a16="http://schemas.microsoft.com/office/drawing/2014/main" id="{C063AB82-1C64-4F02-5F2D-BDE7A9C1BA20}"/>
                </a:ext>
              </a:extLst>
            </p:cNvPr>
            <p:cNvSpPr/>
            <p:nvPr/>
          </p:nvSpPr>
          <p:spPr>
            <a:xfrm>
              <a:off x="7532125" y="2943286"/>
              <a:ext cx="596872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05449"/>
                  </a:solidFill>
                  <a:latin typeface="Lora" pitchFamily="2" charset="0"/>
                </a:rPr>
                <a:t>Profit</a:t>
              </a:r>
              <a:endParaRPr lang="en-US" sz="2000" dirty="0">
                <a:latin typeface="Lora" pitchFamily="2" charset="0"/>
              </a:endParaRPr>
            </a:p>
          </p:txBody>
        </p:sp>
      </p:grpSp>
      <p:sp>
        <p:nvSpPr>
          <p:cNvPr id="24" name="Shape 7">
            <a:extLst>
              <a:ext uri="{FF2B5EF4-FFF2-40B4-BE49-F238E27FC236}">
                <a16:creationId xmlns:a16="http://schemas.microsoft.com/office/drawing/2014/main" id="{D7ABB674-EB0F-0A32-6F42-2E302860E55E}"/>
              </a:ext>
            </a:extLst>
          </p:cNvPr>
          <p:cNvSpPr/>
          <p:nvPr/>
        </p:nvSpPr>
        <p:spPr>
          <a:xfrm>
            <a:off x="6029437" y="437787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756FC0-210A-004C-5C1E-B1C1BEB16AFA}"/>
              </a:ext>
            </a:extLst>
          </p:cNvPr>
          <p:cNvGrpSpPr/>
          <p:nvPr/>
        </p:nvGrpSpPr>
        <p:grpSpPr>
          <a:xfrm>
            <a:off x="6173384" y="4349533"/>
            <a:ext cx="7327463" cy="725805"/>
            <a:chOff x="6173384" y="4349533"/>
            <a:chExt cx="7327463" cy="725805"/>
          </a:xfrm>
        </p:grpSpPr>
        <p:sp>
          <p:nvSpPr>
            <p:cNvPr id="23" name="Shape 6">
              <a:extLst>
                <a:ext uri="{FF2B5EF4-FFF2-40B4-BE49-F238E27FC236}">
                  <a16:creationId xmlns:a16="http://schemas.microsoft.com/office/drawing/2014/main" id="{E2996757-F0AA-F7F3-A550-50E91744722D}"/>
                </a:ext>
              </a:extLst>
            </p:cNvPr>
            <p:cNvSpPr/>
            <p:nvPr/>
          </p:nvSpPr>
          <p:spPr>
            <a:xfrm>
              <a:off x="6509259" y="4617781"/>
              <a:ext cx="793790" cy="30480"/>
            </a:xfrm>
            <a:prstGeom prst="roundRect">
              <a:avLst>
                <a:gd name="adj" fmla="val 669768"/>
              </a:avLst>
            </a:prstGeom>
            <a:solidFill>
              <a:srgbClr val="CED9CE"/>
            </a:solidFill>
            <a:ln/>
          </p:spPr>
        </p:sp>
        <p:sp>
          <p:nvSpPr>
            <p:cNvPr id="25" name="Text 8">
              <a:extLst>
                <a:ext uri="{FF2B5EF4-FFF2-40B4-BE49-F238E27FC236}">
                  <a16:creationId xmlns:a16="http://schemas.microsoft.com/office/drawing/2014/main" id="{972AC427-CC82-9D59-68B0-0E64A47BEA19}"/>
                </a:ext>
              </a:extLst>
            </p:cNvPr>
            <p:cNvSpPr/>
            <p:nvPr/>
          </p:nvSpPr>
          <p:spPr>
            <a:xfrm>
              <a:off x="6173384" y="4462880"/>
              <a:ext cx="222409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26" name="Text 9">
              <a:extLst>
                <a:ext uri="{FF2B5EF4-FFF2-40B4-BE49-F238E27FC236}">
                  <a16:creationId xmlns:a16="http://schemas.microsoft.com/office/drawing/2014/main" id="{2A72F5F3-C674-DB23-48FD-B9C5AC471875}"/>
                </a:ext>
              </a:extLst>
            </p:cNvPr>
            <p:cNvSpPr/>
            <p:nvPr/>
          </p:nvSpPr>
          <p:spPr>
            <a:xfrm>
              <a:off x="7532125" y="4349533"/>
              <a:ext cx="596872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05449"/>
                  </a:solidFill>
                  <a:latin typeface="Lora" pitchFamily="2" charset="0"/>
                  <a:ea typeface="Nobile" pitchFamily="34" charset="-122"/>
                  <a:cs typeface="Nobile" pitchFamily="34" charset="-120"/>
                </a:rPr>
                <a:t>Revenue</a:t>
              </a:r>
              <a:r>
                <a:rPr lang="en-US" sz="1750" dirty="0">
                  <a:solidFill>
                    <a:srgbClr val="405449"/>
                  </a:solidFill>
                  <a:latin typeface="Nobile" pitchFamily="34" charset="0"/>
                  <a:ea typeface="Nobile" pitchFamily="34" charset="-122"/>
                  <a:cs typeface="Nobile" pitchFamily="34" charset="-120"/>
                </a:rPr>
                <a:t>.</a:t>
              </a:r>
              <a:endParaRPr lang="en-US" sz="1750" dirty="0"/>
            </a:p>
          </p:txBody>
        </p:sp>
      </p:grpSp>
      <p:sp>
        <p:nvSpPr>
          <p:cNvPr id="28" name="Shape 11">
            <a:extLst>
              <a:ext uri="{FF2B5EF4-FFF2-40B4-BE49-F238E27FC236}">
                <a16:creationId xmlns:a16="http://schemas.microsoft.com/office/drawing/2014/main" id="{CD9A8C1D-5C6D-709C-D8BE-15FE2AE9E4D4}"/>
              </a:ext>
            </a:extLst>
          </p:cNvPr>
          <p:cNvSpPr/>
          <p:nvPr/>
        </p:nvSpPr>
        <p:spPr>
          <a:xfrm>
            <a:off x="6029437" y="57044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539281D-B44D-893E-B4E3-C7DECA329890}"/>
              </a:ext>
            </a:extLst>
          </p:cNvPr>
          <p:cNvGrpSpPr/>
          <p:nvPr/>
        </p:nvGrpSpPr>
        <p:grpSpPr>
          <a:xfrm>
            <a:off x="6148905" y="5738703"/>
            <a:ext cx="7351942" cy="725805"/>
            <a:chOff x="6148905" y="5738703"/>
            <a:chExt cx="7351942" cy="725805"/>
          </a:xfrm>
        </p:grpSpPr>
        <p:sp>
          <p:nvSpPr>
            <p:cNvPr id="27" name="Shape 10">
              <a:extLst>
                <a:ext uri="{FF2B5EF4-FFF2-40B4-BE49-F238E27FC236}">
                  <a16:creationId xmlns:a16="http://schemas.microsoft.com/office/drawing/2014/main" id="{F562E586-D052-7AE7-C5C8-60690282B145}"/>
                </a:ext>
              </a:extLst>
            </p:cNvPr>
            <p:cNvSpPr/>
            <p:nvPr/>
          </p:nvSpPr>
          <p:spPr>
            <a:xfrm>
              <a:off x="6509259" y="6024028"/>
              <a:ext cx="793790" cy="30480"/>
            </a:xfrm>
            <a:prstGeom prst="roundRect">
              <a:avLst>
                <a:gd name="adj" fmla="val 669768"/>
              </a:avLst>
            </a:prstGeom>
            <a:solidFill>
              <a:srgbClr val="CED9CE"/>
            </a:solidFill>
            <a:ln/>
          </p:spPr>
        </p:sp>
        <p:sp>
          <p:nvSpPr>
            <p:cNvPr id="29" name="Text 12">
              <a:extLst>
                <a:ext uri="{FF2B5EF4-FFF2-40B4-BE49-F238E27FC236}">
                  <a16:creationId xmlns:a16="http://schemas.microsoft.com/office/drawing/2014/main" id="{D84D1810-83F5-183F-B850-BC656BB2D565}"/>
                </a:ext>
              </a:extLst>
            </p:cNvPr>
            <p:cNvSpPr/>
            <p:nvPr/>
          </p:nvSpPr>
          <p:spPr>
            <a:xfrm>
              <a:off x="6148905" y="5814598"/>
              <a:ext cx="238434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05449"/>
                  </a:solidFill>
                  <a:latin typeface="Fraunces Extra Bold" pitchFamily="34" charset="0"/>
                  <a:ea typeface="Fraunces Extra Bold" pitchFamily="34" charset="-122"/>
                  <a:cs typeface="Fraunces Extra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30" name="Text 13">
              <a:extLst>
                <a:ext uri="{FF2B5EF4-FFF2-40B4-BE49-F238E27FC236}">
                  <a16:creationId xmlns:a16="http://schemas.microsoft.com/office/drawing/2014/main" id="{AFA6B2E7-E76D-4EBB-02EB-9CF5EFBBD4E9}"/>
                </a:ext>
              </a:extLst>
            </p:cNvPr>
            <p:cNvSpPr/>
            <p:nvPr/>
          </p:nvSpPr>
          <p:spPr>
            <a:xfrm>
              <a:off x="7532125" y="5738703"/>
              <a:ext cx="5968722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05449"/>
                  </a:solidFill>
                  <a:latin typeface="Lora" pitchFamily="2" charset="0"/>
                  <a:ea typeface="Nobile" pitchFamily="34" charset="-122"/>
                  <a:cs typeface="Nobile" pitchFamily="34" charset="-120"/>
                </a:rPr>
                <a:t>Manufacturing cost</a:t>
              </a:r>
              <a:endParaRPr lang="en-US" sz="2000" dirty="0">
                <a:latin typeface="Lora" pitchFamily="2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80D6BD4-D690-A230-5F4E-76DC9781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410564" cy="818061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C2B808-7AA2-E514-79B8-25411B42F5A4}"/>
              </a:ext>
            </a:extLst>
          </p:cNvPr>
          <p:cNvSpPr txBox="1"/>
          <p:nvPr/>
        </p:nvSpPr>
        <p:spPr>
          <a:xfrm>
            <a:off x="6185647" y="2099815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to optimize a business's product portfolio based on…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5B1708-49D9-90CB-8A08-12FA9CFCF565}"/>
              </a:ext>
            </a:extLst>
          </p:cNvPr>
          <p:cNvGrpSpPr/>
          <p:nvPr/>
        </p:nvGrpSpPr>
        <p:grpSpPr>
          <a:xfrm>
            <a:off x="6025039" y="7031119"/>
            <a:ext cx="8822286" cy="554057"/>
            <a:chOff x="6025039" y="7031119"/>
            <a:chExt cx="8822286" cy="554057"/>
          </a:xfrm>
        </p:grpSpPr>
        <p:sp>
          <p:nvSpPr>
            <p:cNvPr id="36" name="Shape 11">
              <a:extLst>
                <a:ext uri="{FF2B5EF4-FFF2-40B4-BE49-F238E27FC236}">
                  <a16:creationId xmlns:a16="http://schemas.microsoft.com/office/drawing/2014/main" id="{5067850E-B2F9-5CA9-7CD1-5E5026C19A5E}"/>
                </a:ext>
              </a:extLst>
            </p:cNvPr>
            <p:cNvSpPr/>
            <p:nvPr/>
          </p:nvSpPr>
          <p:spPr>
            <a:xfrm>
              <a:off x="6025039" y="7031119"/>
              <a:ext cx="514700" cy="554057"/>
            </a:xfrm>
            <a:prstGeom prst="roundRect">
              <a:avLst>
                <a:gd name="adj" fmla="val 40005"/>
              </a:avLst>
            </a:prstGeom>
            <a:solidFill>
              <a:srgbClr val="E8F3E8"/>
            </a:solidFill>
            <a:ln/>
          </p:spPr>
          <p:txBody>
            <a:bodyPr/>
            <a:lstStyle/>
            <a:p>
              <a:r>
                <a:rPr lang="en-US" sz="2650" b="1" dirty="0">
                  <a:solidFill>
                    <a:srgbClr val="405449"/>
                  </a:solidFill>
                  <a:latin typeface="Fraunces Extra Bold" pitchFamily="34" charset="0"/>
                </a:rPr>
                <a:t>4</a:t>
              </a:r>
              <a:endParaRPr lang="en-US" sz="2650" dirty="0"/>
            </a:p>
          </p:txBody>
        </p:sp>
        <p:sp>
          <p:nvSpPr>
            <p:cNvPr id="37" name="Shape 10">
              <a:extLst>
                <a:ext uri="{FF2B5EF4-FFF2-40B4-BE49-F238E27FC236}">
                  <a16:creationId xmlns:a16="http://schemas.microsoft.com/office/drawing/2014/main" id="{5218371E-F3D3-AF4D-2751-A0B376DA095A}"/>
                </a:ext>
              </a:extLst>
            </p:cNvPr>
            <p:cNvSpPr/>
            <p:nvPr/>
          </p:nvSpPr>
          <p:spPr>
            <a:xfrm>
              <a:off x="6492055" y="7308745"/>
              <a:ext cx="793790" cy="30480"/>
            </a:xfrm>
            <a:prstGeom prst="roundRect">
              <a:avLst>
                <a:gd name="adj" fmla="val 669768"/>
              </a:avLst>
            </a:prstGeom>
            <a:solidFill>
              <a:srgbClr val="CED9CE"/>
            </a:solidFill>
            <a:ln/>
          </p:spPr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87F8B5-7E50-A44B-224D-6EBE59C8814E}"/>
                </a:ext>
              </a:extLst>
            </p:cNvPr>
            <p:cNvSpPr txBox="1"/>
            <p:nvPr/>
          </p:nvSpPr>
          <p:spPr>
            <a:xfrm>
              <a:off x="7532125" y="7031119"/>
              <a:ext cx="7315200" cy="438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405449"/>
                  </a:solidFill>
                  <a:latin typeface="Lora" pitchFamily="2" charset="0"/>
                  <a:ea typeface="Nobile" pitchFamily="34" charset="-122"/>
                  <a:cs typeface="Nobile" pitchFamily="34" charset="-120"/>
                </a:rPr>
                <a:t>Number of products sold</a:t>
              </a:r>
              <a:endParaRPr lang="en-US" sz="2000" dirty="0">
                <a:latin typeface="L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16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83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F67F3-41FC-2D74-FAC1-E33B9618D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B429DB-9EE5-62EB-C29E-C5FEB64826A9}"/>
              </a:ext>
            </a:extLst>
          </p:cNvPr>
          <p:cNvSpPr/>
          <p:nvPr/>
        </p:nvSpPr>
        <p:spPr>
          <a:xfrm>
            <a:off x="6280190" y="5311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latin typeface="Lora" pitchFamily="2" charset="0"/>
              </a:rPr>
              <a:t>Analyze source data for building BI system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Lor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6FC72-6AB0-C3E7-8D8C-5323C7FE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077967"/>
            <a:ext cx="6096528" cy="60736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A6840A3-A876-4757-8EBA-DC11F61796CA}"/>
              </a:ext>
            </a:extLst>
          </p:cNvPr>
          <p:cNvGrpSpPr/>
          <p:nvPr/>
        </p:nvGrpSpPr>
        <p:grpSpPr>
          <a:xfrm>
            <a:off x="6398524" y="2620684"/>
            <a:ext cx="3664863" cy="1216224"/>
            <a:chOff x="6398524" y="2620684"/>
            <a:chExt cx="3664863" cy="1216224"/>
          </a:xfrm>
        </p:grpSpPr>
        <p:sp>
          <p:nvSpPr>
            <p:cNvPr id="10" name="Shape 1">
              <a:extLst>
                <a:ext uri="{FF2B5EF4-FFF2-40B4-BE49-F238E27FC236}">
                  <a16:creationId xmlns:a16="http://schemas.microsoft.com/office/drawing/2014/main" id="{CF25E141-4670-6BDC-AAE2-B543B01DE15C}"/>
                </a:ext>
              </a:extLst>
            </p:cNvPr>
            <p:cNvSpPr/>
            <p:nvPr/>
          </p:nvSpPr>
          <p:spPr>
            <a:xfrm>
              <a:off x="6398524" y="262068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</p:sp>
        <p:sp>
          <p:nvSpPr>
            <p:cNvPr id="11" name="Text 2">
              <a:extLst>
                <a:ext uri="{FF2B5EF4-FFF2-40B4-BE49-F238E27FC236}">
                  <a16:creationId xmlns:a16="http://schemas.microsoft.com/office/drawing/2014/main" id="{C9324E52-23F8-AEBC-2374-DDBBFF5D2944}"/>
                </a:ext>
              </a:extLst>
            </p:cNvPr>
            <p:cNvSpPr/>
            <p:nvPr/>
          </p:nvSpPr>
          <p:spPr>
            <a:xfrm>
              <a:off x="6554972" y="2705695"/>
              <a:ext cx="197406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12" name="Text 3">
              <a:extLst>
                <a:ext uri="{FF2B5EF4-FFF2-40B4-BE49-F238E27FC236}">
                  <a16:creationId xmlns:a16="http://schemas.microsoft.com/office/drawing/2014/main" id="{362C090B-B067-304D-0A86-FEADFA1E459C}"/>
                </a:ext>
              </a:extLst>
            </p:cNvPr>
            <p:cNvSpPr/>
            <p:nvPr/>
          </p:nvSpPr>
          <p:spPr>
            <a:xfrm>
              <a:off x="7135640" y="262068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Characteristics</a:t>
              </a:r>
              <a:endParaRPr lang="en-US" sz="2200" dirty="0"/>
            </a:p>
          </p:txBody>
        </p:sp>
        <p:sp>
          <p:nvSpPr>
            <p:cNvPr id="13" name="Text 4">
              <a:extLst>
                <a:ext uri="{FF2B5EF4-FFF2-40B4-BE49-F238E27FC236}">
                  <a16:creationId xmlns:a16="http://schemas.microsoft.com/office/drawing/2014/main" id="{CB5452D6-A7ED-D699-9937-E38FFC985EB2}"/>
                </a:ext>
              </a:extLst>
            </p:cNvPr>
            <p:cNvSpPr/>
            <p:nvPr/>
          </p:nvSpPr>
          <p:spPr>
            <a:xfrm>
              <a:off x="7135640" y="3111103"/>
              <a:ext cx="292774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Data is clearly designed and closely linked together. But it also have some Null value,…</a:t>
              </a:r>
              <a:endParaRPr lang="en-US" sz="175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B3E443-9A49-B607-BA50-A13B313D2D94}"/>
              </a:ext>
            </a:extLst>
          </p:cNvPr>
          <p:cNvGrpSpPr/>
          <p:nvPr/>
        </p:nvGrpSpPr>
        <p:grpSpPr>
          <a:xfrm>
            <a:off x="10290201" y="2620684"/>
            <a:ext cx="3664863" cy="1579127"/>
            <a:chOff x="10290201" y="2620684"/>
            <a:chExt cx="3664863" cy="1579127"/>
          </a:xfrm>
        </p:grpSpPr>
        <p:sp>
          <p:nvSpPr>
            <p:cNvPr id="14" name="Shape 5">
              <a:extLst>
                <a:ext uri="{FF2B5EF4-FFF2-40B4-BE49-F238E27FC236}">
                  <a16:creationId xmlns:a16="http://schemas.microsoft.com/office/drawing/2014/main" id="{DE2A2962-F525-A9B7-00AF-8DFC10B89BE9}"/>
                </a:ext>
              </a:extLst>
            </p:cNvPr>
            <p:cNvSpPr/>
            <p:nvPr/>
          </p:nvSpPr>
          <p:spPr>
            <a:xfrm>
              <a:off x="10290201" y="262068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</p:sp>
        <p:sp>
          <p:nvSpPr>
            <p:cNvPr id="15" name="Text 6">
              <a:extLst>
                <a:ext uri="{FF2B5EF4-FFF2-40B4-BE49-F238E27FC236}">
                  <a16:creationId xmlns:a16="http://schemas.microsoft.com/office/drawing/2014/main" id="{ADBE786E-7566-3073-8B3E-B5C2FDDA7ED6}"/>
                </a:ext>
              </a:extLst>
            </p:cNvPr>
            <p:cNvSpPr/>
            <p:nvPr/>
          </p:nvSpPr>
          <p:spPr>
            <a:xfrm>
              <a:off x="10446649" y="2705695"/>
              <a:ext cx="197406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6" name="Text 7">
              <a:extLst>
                <a:ext uri="{FF2B5EF4-FFF2-40B4-BE49-F238E27FC236}">
                  <a16:creationId xmlns:a16="http://schemas.microsoft.com/office/drawing/2014/main" id="{BCB2B22A-8C44-F267-9CB9-3D7935127848}"/>
                </a:ext>
              </a:extLst>
            </p:cNvPr>
            <p:cNvSpPr/>
            <p:nvPr/>
          </p:nvSpPr>
          <p:spPr>
            <a:xfrm>
              <a:off x="11027317" y="262068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Purpose</a:t>
              </a:r>
              <a:endParaRPr lang="en-US" sz="2200" dirty="0"/>
            </a:p>
          </p:txBody>
        </p:sp>
        <p:sp>
          <p:nvSpPr>
            <p:cNvPr id="17" name="Text 8">
              <a:extLst>
                <a:ext uri="{FF2B5EF4-FFF2-40B4-BE49-F238E27FC236}">
                  <a16:creationId xmlns:a16="http://schemas.microsoft.com/office/drawing/2014/main" id="{2ACC45B4-3A94-ECA9-A418-96991272E78E}"/>
                </a:ext>
              </a:extLst>
            </p:cNvPr>
            <p:cNvSpPr/>
            <p:nvPr/>
          </p:nvSpPr>
          <p:spPr>
            <a:xfrm>
              <a:off x="11027317" y="3111103"/>
              <a:ext cx="2927747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Data provides information about the market, customers,.</a:t>
              </a:r>
              <a:endParaRPr lang="en-US" sz="1750" dirty="0"/>
            </a:p>
          </p:txBody>
        </p:sp>
      </p:grpSp>
      <p:sp>
        <p:nvSpPr>
          <p:cNvPr id="33" name="Text 10">
            <a:extLst>
              <a:ext uri="{FF2B5EF4-FFF2-40B4-BE49-F238E27FC236}">
                <a16:creationId xmlns:a16="http://schemas.microsoft.com/office/drawing/2014/main" id="{2BF932F2-CAF7-F23D-2A48-AA4BC8D63D44}"/>
              </a:ext>
            </a:extLst>
          </p:cNvPr>
          <p:cNvSpPr/>
          <p:nvPr/>
        </p:nvSpPr>
        <p:spPr>
          <a:xfrm>
            <a:off x="6554972" y="4766786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33FC56-77FA-3A52-9A44-772F08C27A20}"/>
              </a:ext>
            </a:extLst>
          </p:cNvPr>
          <p:cNvGrpSpPr/>
          <p:nvPr/>
        </p:nvGrpSpPr>
        <p:grpSpPr>
          <a:xfrm>
            <a:off x="6398524" y="4692325"/>
            <a:ext cx="3664863" cy="1216224"/>
            <a:chOff x="6398524" y="4681775"/>
            <a:chExt cx="3664863" cy="1216224"/>
          </a:xfrm>
        </p:grpSpPr>
        <p:sp>
          <p:nvSpPr>
            <p:cNvPr id="32" name="Shape 9">
              <a:extLst>
                <a:ext uri="{FF2B5EF4-FFF2-40B4-BE49-F238E27FC236}">
                  <a16:creationId xmlns:a16="http://schemas.microsoft.com/office/drawing/2014/main" id="{C16A5344-CEB9-6176-5E67-C97BAB8297BB}"/>
                </a:ext>
              </a:extLst>
            </p:cNvPr>
            <p:cNvSpPr/>
            <p:nvPr/>
          </p:nvSpPr>
          <p:spPr>
            <a:xfrm>
              <a:off x="6398524" y="4681775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E5DFD2"/>
            </a:solidFill>
            <a:ln/>
          </p:spPr>
          <p:txBody>
            <a:bodyPr/>
            <a:lstStyle/>
            <a:p>
              <a:r>
                <a:rPr lang="en-US" sz="2650" dirty="0">
                  <a:latin typeface="Lato Bold" panose="020B0604020202020204" charset="0"/>
                  <a:ea typeface="Lato Bold" panose="020B0604020202020204" charset="0"/>
                  <a:cs typeface="Lato Bold" panose="020B0604020202020204" charset="0"/>
                </a:rPr>
                <a:t> </a:t>
              </a:r>
              <a:r>
                <a:rPr lang="en-US" sz="265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3</a:t>
              </a:r>
              <a:endParaRPr lang="en-US" sz="2650" dirty="0">
                <a:latin typeface="Lato Bold" panose="020B0604020202020204" charset="0"/>
                <a:ea typeface="Lato Bold" panose="020B0604020202020204" charset="0"/>
                <a:cs typeface="Lato Bold" panose="020B0604020202020204" charset="0"/>
              </a:endParaRPr>
            </a:p>
          </p:txBody>
        </p:sp>
        <p:sp>
          <p:nvSpPr>
            <p:cNvPr id="34" name="Text 11">
              <a:extLst>
                <a:ext uri="{FF2B5EF4-FFF2-40B4-BE49-F238E27FC236}">
                  <a16:creationId xmlns:a16="http://schemas.microsoft.com/office/drawing/2014/main" id="{7F49E2CC-0639-D9CA-2161-E3D94DD35EE2}"/>
                </a:ext>
              </a:extLst>
            </p:cNvPr>
            <p:cNvSpPr/>
            <p:nvPr/>
          </p:nvSpPr>
          <p:spPr>
            <a:xfrm>
              <a:off x="7135640" y="468177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</a:rPr>
                <a:t>Detail</a:t>
              </a:r>
              <a:endParaRPr lang="en-US" sz="2200" dirty="0"/>
            </a:p>
          </p:txBody>
        </p:sp>
        <p:sp>
          <p:nvSpPr>
            <p:cNvPr id="38" name="Text 12">
              <a:extLst>
                <a:ext uri="{FF2B5EF4-FFF2-40B4-BE49-F238E27FC236}">
                  <a16:creationId xmlns:a16="http://schemas.microsoft.com/office/drawing/2014/main" id="{E87C7032-5113-D832-E6FA-6A5794067D0F}"/>
                </a:ext>
              </a:extLst>
            </p:cNvPr>
            <p:cNvSpPr/>
            <p:nvPr/>
          </p:nvSpPr>
          <p:spPr>
            <a:xfrm>
              <a:off x="7135640" y="5172194"/>
              <a:ext cx="292774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72 tables with 6 schema, 20 views and 10 procedures .</a:t>
              </a:r>
              <a:endParaRPr lang="en-US" sz="1750" dirty="0"/>
            </a:p>
          </p:txBody>
        </p:sp>
      </p:grpSp>
      <p:sp>
        <p:nvSpPr>
          <p:cNvPr id="40" name="Shape 13">
            <a:extLst>
              <a:ext uri="{FF2B5EF4-FFF2-40B4-BE49-F238E27FC236}">
                <a16:creationId xmlns:a16="http://schemas.microsoft.com/office/drawing/2014/main" id="{182F2E45-51E1-0BFD-DA43-5449F0AAD0C1}"/>
              </a:ext>
            </a:extLst>
          </p:cNvPr>
          <p:cNvSpPr/>
          <p:nvPr/>
        </p:nvSpPr>
        <p:spPr>
          <a:xfrm>
            <a:off x="10290201" y="4681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103B98-2BB2-C2D0-9D3A-9C4644AA5E2C}"/>
              </a:ext>
            </a:extLst>
          </p:cNvPr>
          <p:cNvGrpSpPr/>
          <p:nvPr/>
        </p:nvGrpSpPr>
        <p:grpSpPr>
          <a:xfrm>
            <a:off x="10446649" y="4727004"/>
            <a:ext cx="3508415" cy="1170995"/>
            <a:chOff x="10446649" y="4727004"/>
            <a:chExt cx="3508415" cy="1170995"/>
          </a:xfrm>
        </p:grpSpPr>
        <p:sp>
          <p:nvSpPr>
            <p:cNvPr id="41" name="Text 14">
              <a:extLst>
                <a:ext uri="{FF2B5EF4-FFF2-40B4-BE49-F238E27FC236}">
                  <a16:creationId xmlns:a16="http://schemas.microsoft.com/office/drawing/2014/main" id="{9A551514-8F84-029B-3531-27C4F79F1F8E}"/>
                </a:ext>
              </a:extLst>
            </p:cNvPr>
            <p:cNvSpPr/>
            <p:nvPr/>
          </p:nvSpPr>
          <p:spPr>
            <a:xfrm>
              <a:off x="10446649" y="4766786"/>
              <a:ext cx="197406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4</a:t>
              </a:r>
              <a:endParaRPr lang="en-US" sz="2650" dirty="0"/>
            </a:p>
          </p:txBody>
        </p:sp>
        <p:sp>
          <p:nvSpPr>
            <p:cNvPr id="42" name="Text 15">
              <a:extLst>
                <a:ext uri="{FF2B5EF4-FFF2-40B4-BE49-F238E27FC236}">
                  <a16:creationId xmlns:a16="http://schemas.microsoft.com/office/drawing/2014/main" id="{265A3ECC-DE3F-58DB-4453-24D8082F0119}"/>
                </a:ext>
              </a:extLst>
            </p:cNvPr>
            <p:cNvSpPr/>
            <p:nvPr/>
          </p:nvSpPr>
          <p:spPr>
            <a:xfrm>
              <a:off x="11027317" y="472700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Quality</a:t>
              </a:r>
              <a:endParaRPr lang="en-US" sz="2200" dirty="0"/>
            </a:p>
          </p:txBody>
        </p:sp>
        <p:sp>
          <p:nvSpPr>
            <p:cNvPr id="43" name="Text 16">
              <a:extLst>
                <a:ext uri="{FF2B5EF4-FFF2-40B4-BE49-F238E27FC236}">
                  <a16:creationId xmlns:a16="http://schemas.microsoft.com/office/drawing/2014/main" id="{169C7B28-4A94-E974-CFA7-82FF9993E302}"/>
                </a:ext>
              </a:extLst>
            </p:cNvPr>
            <p:cNvSpPr/>
            <p:nvPr/>
          </p:nvSpPr>
          <p:spPr>
            <a:xfrm>
              <a:off x="11027317" y="5172194"/>
              <a:ext cx="2927747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Suitable for product mix analysis.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6339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83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726916-ABA3-B76B-B48C-5D174F656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F48641-A474-F8F5-4071-EDBC26352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94" y="1241954"/>
            <a:ext cx="8883212" cy="64497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82DDE7-6C94-1BE0-D88F-6C3C4B305FB3}"/>
              </a:ext>
            </a:extLst>
          </p:cNvPr>
          <p:cNvSpPr txBox="1"/>
          <p:nvPr/>
        </p:nvSpPr>
        <p:spPr>
          <a:xfrm>
            <a:off x="527124" y="444300"/>
            <a:ext cx="9348395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latin typeface="Lora" pitchFamily="2" charset="0"/>
              </a:rPr>
              <a:t>Analytics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5057804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2">
                <a:lumMod val="20000"/>
                <a:lumOff val="80000"/>
              </a:schemeClr>
            </a:gs>
            <a:gs pos="83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5B5F9-6D64-3D7B-3EF2-58DE0526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EED6FE-F838-0614-C700-FA4CA6056037}"/>
              </a:ext>
            </a:extLst>
          </p:cNvPr>
          <p:cNvSpPr txBox="1"/>
          <p:nvPr/>
        </p:nvSpPr>
        <p:spPr>
          <a:xfrm>
            <a:off x="527124" y="444300"/>
            <a:ext cx="9348395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latin typeface="Lora" pitchFamily="2" charset="0"/>
              </a:rPr>
              <a:t>Analytics Database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FC64F-7E8E-44C7-117E-CE046C9E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2" y="1711634"/>
            <a:ext cx="13793395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109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4F121E-82C7-E96C-8DE9-E761FE54803A}"/>
              </a:ext>
            </a:extLst>
          </p:cNvPr>
          <p:cNvSpPr/>
          <p:nvPr/>
        </p:nvSpPr>
        <p:spPr>
          <a:xfrm>
            <a:off x="793790" y="2539960"/>
            <a:ext cx="106552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ora" pitchFamily="2" charset="0"/>
                <a:ea typeface="Lato Bold" pitchFamily="34" charset="-122"/>
                <a:cs typeface="Lato Bold" pitchFamily="34" charset="-120"/>
              </a:rPr>
              <a:t>What is ETL and why is it important for BI?</a:t>
            </a:r>
            <a:endParaRPr lang="en-US" sz="4450" dirty="0">
              <a:latin typeface="Lora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BF14AD-FBCA-1441-EF03-D366D80AA387}"/>
              </a:ext>
            </a:extLst>
          </p:cNvPr>
          <p:cNvGrpSpPr/>
          <p:nvPr/>
        </p:nvGrpSpPr>
        <p:grpSpPr>
          <a:xfrm>
            <a:off x="793790" y="3815715"/>
            <a:ext cx="6244709" cy="1669852"/>
            <a:chOff x="793790" y="3815715"/>
            <a:chExt cx="6244709" cy="1669852"/>
          </a:xfrm>
        </p:grpSpPr>
        <p:sp>
          <p:nvSpPr>
            <p:cNvPr id="3" name="Text 1">
              <a:extLst>
                <a:ext uri="{FF2B5EF4-FFF2-40B4-BE49-F238E27FC236}">
                  <a16:creationId xmlns:a16="http://schemas.microsoft.com/office/drawing/2014/main" id="{3D2AE39E-5C01-333E-F5B8-7DD1FF33EA8F}"/>
                </a:ext>
              </a:extLst>
            </p:cNvPr>
            <p:cNvSpPr/>
            <p:nvPr/>
          </p:nvSpPr>
          <p:spPr>
            <a:xfrm>
              <a:off x="793790" y="3815715"/>
              <a:ext cx="3691533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82824"/>
                  </a:solidFill>
                  <a:latin typeface="Lora" pitchFamily="2" charset="0"/>
                  <a:ea typeface="Lato Bold" pitchFamily="34" charset="-122"/>
                  <a:cs typeface="Lato Bold" pitchFamily="34" charset="-120"/>
                </a:rPr>
                <a:t>ETL: Extract, Transform, Load</a:t>
              </a:r>
              <a:endParaRPr lang="en-US" sz="2200" dirty="0">
                <a:latin typeface="Lora" pitchFamily="2" charset="0"/>
              </a:endParaRPr>
            </a:p>
          </p:txBody>
        </p:sp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81E35646-77DE-9234-3493-F71DC205F763}"/>
                </a:ext>
              </a:extLst>
            </p:cNvPr>
            <p:cNvSpPr/>
            <p:nvPr/>
          </p:nvSpPr>
          <p:spPr>
            <a:xfrm>
              <a:off x="793790" y="4396859"/>
              <a:ext cx="624470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ETL is the process of extracting data from multiple sources, transforming it into a format suitable for analysis, and loading it into a data warehouse or data lake.</a:t>
              </a:r>
              <a:endParaRPr lang="en-US" sz="175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6E3D31-F625-BE5A-C10E-1FD929EBEFE8}"/>
              </a:ext>
            </a:extLst>
          </p:cNvPr>
          <p:cNvGrpSpPr/>
          <p:nvPr/>
        </p:nvGrpSpPr>
        <p:grpSpPr>
          <a:xfrm>
            <a:off x="7599521" y="3815715"/>
            <a:ext cx="6244709" cy="1669852"/>
            <a:chOff x="7599521" y="3815715"/>
            <a:chExt cx="6244709" cy="1669852"/>
          </a:xfrm>
        </p:grpSpPr>
        <p:sp>
          <p:nvSpPr>
            <p:cNvPr id="5" name="Text 3">
              <a:extLst>
                <a:ext uri="{FF2B5EF4-FFF2-40B4-BE49-F238E27FC236}">
                  <a16:creationId xmlns:a16="http://schemas.microsoft.com/office/drawing/2014/main" id="{F6018033-3FE8-AE8D-394F-86EEFBA9E2ED}"/>
                </a:ext>
              </a:extLst>
            </p:cNvPr>
            <p:cNvSpPr/>
            <p:nvPr/>
          </p:nvSpPr>
          <p:spPr>
            <a:xfrm>
              <a:off x="7599521" y="381571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82824"/>
                  </a:solidFill>
                  <a:latin typeface="Lora" pitchFamily="2" charset="0"/>
                  <a:ea typeface="Lato Bold" pitchFamily="34" charset="-122"/>
                  <a:cs typeface="Lato Bold" pitchFamily="34" charset="-120"/>
                </a:rPr>
                <a:t>Importance for BI</a:t>
              </a:r>
              <a:endParaRPr lang="en-US" sz="2200" dirty="0">
                <a:latin typeface="Lora" pitchFamily="2" charset="0"/>
              </a:endParaRPr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C3BB20C4-1B23-4DE8-C215-C644068AF519}"/>
                </a:ext>
              </a:extLst>
            </p:cNvPr>
            <p:cNvSpPr/>
            <p:nvPr/>
          </p:nvSpPr>
          <p:spPr>
            <a:xfrm>
              <a:off x="7599521" y="4396859"/>
              <a:ext cx="624470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A4A45"/>
                  </a:solidFill>
                  <a:latin typeface="Lato" pitchFamily="34" charset="0"/>
                  <a:ea typeface="Lato" pitchFamily="34" charset="-122"/>
                  <a:cs typeface="Lato" pitchFamily="34" charset="-120"/>
                </a:rPr>
                <a:t>ETL pipelines are essential for BI because they provide a consistent and reliable source of data for business insights and decision-making.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634064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07B7D-69F0-BC10-775F-279897E3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D80C0B1-48A8-381B-4CEA-3571E95DDD4C}"/>
              </a:ext>
            </a:extLst>
          </p:cNvPr>
          <p:cNvSpPr txBox="1"/>
          <p:nvPr/>
        </p:nvSpPr>
        <p:spPr>
          <a:xfrm>
            <a:off x="354806" y="431075"/>
            <a:ext cx="9144000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latin typeface="Lora" pitchFamily="2" charset="0"/>
              </a:rPr>
              <a:t>ETL (Extract-Transform-Load) Pipeline Implementation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93BD54C-06A9-3BE2-EFF7-266E9195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562701"/>
            <a:ext cx="1291233" cy="807958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92476BE6-FB7B-21AB-0939-843579BC9365}"/>
              </a:ext>
            </a:extLst>
          </p:cNvPr>
          <p:cNvSpPr/>
          <p:nvPr/>
        </p:nvSpPr>
        <p:spPr>
          <a:xfrm>
            <a:off x="3972163" y="2827020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F44317-022D-31CF-5F85-FB69773223C0}"/>
              </a:ext>
            </a:extLst>
          </p:cNvPr>
          <p:cNvGrpSpPr/>
          <p:nvPr/>
        </p:nvGrpSpPr>
        <p:grpSpPr>
          <a:xfrm>
            <a:off x="4756666" y="2789515"/>
            <a:ext cx="9023271" cy="609481"/>
            <a:chOff x="4756666" y="2789515"/>
            <a:chExt cx="9023271" cy="609481"/>
          </a:xfrm>
        </p:grpSpPr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AAC66709-3B4F-C2BD-87A5-1ADBFF25A236}"/>
                </a:ext>
              </a:extLst>
            </p:cNvPr>
            <p:cNvSpPr/>
            <p:nvPr/>
          </p:nvSpPr>
          <p:spPr>
            <a:xfrm>
              <a:off x="4926806" y="2789515"/>
              <a:ext cx="167330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Sources</a:t>
              </a:r>
              <a:endParaRPr lang="en-US" sz="2200" dirty="0"/>
            </a:p>
          </p:txBody>
        </p:sp>
        <p:sp>
          <p:nvSpPr>
            <p:cNvPr id="7" name="Shape 3">
              <a:extLst>
                <a:ext uri="{FF2B5EF4-FFF2-40B4-BE49-F238E27FC236}">
                  <a16:creationId xmlns:a16="http://schemas.microsoft.com/office/drawing/2014/main" id="{F9D7706B-83E3-FD86-6B92-0770E0873A63}"/>
                </a:ext>
              </a:extLst>
            </p:cNvPr>
            <p:cNvSpPr/>
            <p:nvPr/>
          </p:nvSpPr>
          <p:spPr>
            <a:xfrm>
              <a:off x="4756666" y="3383756"/>
              <a:ext cx="9023271" cy="15240"/>
            </a:xfrm>
            <a:prstGeom prst="roundRect">
              <a:avLst>
                <a:gd name="adj" fmla="val 223256"/>
              </a:avLst>
            </a:prstGeom>
            <a:solidFill>
              <a:srgbClr val="CBC5B8"/>
            </a:solidFill>
            <a:ln/>
          </p:spPr>
        </p:sp>
      </p:grp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73475E5-E698-B7CF-53A0-9DEA886CC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3427333"/>
            <a:ext cx="2582466" cy="807958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B9FBAB9E-9129-DBE9-778F-9341000BC060}"/>
              </a:ext>
            </a:extLst>
          </p:cNvPr>
          <p:cNvSpPr/>
          <p:nvPr/>
        </p:nvSpPr>
        <p:spPr>
          <a:xfrm>
            <a:off x="3972163" y="3604498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E50A58-4E40-CEE5-E83B-38ADAD4951B3}"/>
              </a:ext>
            </a:extLst>
          </p:cNvPr>
          <p:cNvGrpSpPr/>
          <p:nvPr/>
        </p:nvGrpSpPr>
        <p:grpSpPr>
          <a:xfrm>
            <a:off x="5402342" y="3654147"/>
            <a:ext cx="8377595" cy="609481"/>
            <a:chOff x="5402342" y="3654147"/>
            <a:chExt cx="8377595" cy="609481"/>
          </a:xfrm>
        </p:grpSpPr>
        <p:sp>
          <p:nvSpPr>
            <p:cNvPr id="10" name="Text 5">
              <a:extLst>
                <a:ext uri="{FF2B5EF4-FFF2-40B4-BE49-F238E27FC236}">
                  <a16:creationId xmlns:a16="http://schemas.microsoft.com/office/drawing/2014/main" id="{3C2B21D9-67B5-4F8C-384E-E53BCC807452}"/>
                </a:ext>
              </a:extLst>
            </p:cNvPr>
            <p:cNvSpPr/>
            <p:nvPr/>
          </p:nvSpPr>
          <p:spPr>
            <a:xfrm>
              <a:off x="5572482" y="3654147"/>
              <a:ext cx="2001679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Extraction</a:t>
              </a:r>
              <a:endParaRPr lang="en-US" sz="2200" dirty="0"/>
            </a:p>
          </p:txBody>
        </p:sp>
        <p:sp>
          <p:nvSpPr>
            <p:cNvPr id="11" name="Shape 6">
              <a:extLst>
                <a:ext uri="{FF2B5EF4-FFF2-40B4-BE49-F238E27FC236}">
                  <a16:creationId xmlns:a16="http://schemas.microsoft.com/office/drawing/2014/main" id="{8BCEEA69-1258-DBCD-C820-3FDC199C3811}"/>
                </a:ext>
              </a:extLst>
            </p:cNvPr>
            <p:cNvSpPr/>
            <p:nvPr/>
          </p:nvSpPr>
          <p:spPr>
            <a:xfrm>
              <a:off x="5402342" y="4248388"/>
              <a:ext cx="8377595" cy="15240"/>
            </a:xfrm>
            <a:prstGeom prst="roundRect">
              <a:avLst>
                <a:gd name="adj" fmla="val 223256"/>
              </a:avLst>
            </a:prstGeom>
            <a:solidFill>
              <a:srgbClr val="CBC5B8"/>
            </a:solidFill>
            <a:ln/>
          </p:spPr>
        </p:sp>
      </p:grp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AE2E6E37-7958-5D0B-B065-673D8685D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291965"/>
            <a:ext cx="3873698" cy="807958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CDBF9D7C-A581-8B8C-706B-BFE5F4A9260B}"/>
              </a:ext>
            </a:extLst>
          </p:cNvPr>
          <p:cNvSpPr/>
          <p:nvPr/>
        </p:nvSpPr>
        <p:spPr>
          <a:xfrm>
            <a:off x="3972044" y="4469130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946F14-DA23-CA43-19EB-18D7B3110A3D}"/>
              </a:ext>
            </a:extLst>
          </p:cNvPr>
          <p:cNvGrpSpPr/>
          <p:nvPr/>
        </p:nvGrpSpPr>
        <p:grpSpPr>
          <a:xfrm>
            <a:off x="6047899" y="4518779"/>
            <a:ext cx="7732038" cy="609481"/>
            <a:chOff x="6047899" y="4518779"/>
            <a:chExt cx="7732038" cy="609481"/>
          </a:xfrm>
        </p:grpSpPr>
        <p:sp>
          <p:nvSpPr>
            <p:cNvPr id="14" name="Text 8">
              <a:extLst>
                <a:ext uri="{FF2B5EF4-FFF2-40B4-BE49-F238E27FC236}">
                  <a16:creationId xmlns:a16="http://schemas.microsoft.com/office/drawing/2014/main" id="{E2573349-DA2E-71EA-31F5-3B193BEDB657}"/>
                </a:ext>
              </a:extLst>
            </p:cNvPr>
            <p:cNvSpPr/>
            <p:nvPr/>
          </p:nvSpPr>
          <p:spPr>
            <a:xfrm>
              <a:off x="6218039" y="4518779"/>
              <a:ext cx="2635568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Transformation</a:t>
              </a:r>
              <a:endParaRPr lang="en-US" sz="2200" dirty="0"/>
            </a:p>
          </p:txBody>
        </p:sp>
        <p:sp>
          <p:nvSpPr>
            <p:cNvPr id="15" name="Shape 9">
              <a:extLst>
                <a:ext uri="{FF2B5EF4-FFF2-40B4-BE49-F238E27FC236}">
                  <a16:creationId xmlns:a16="http://schemas.microsoft.com/office/drawing/2014/main" id="{2177A78C-2E0B-095A-700D-EA6C93DE5825}"/>
                </a:ext>
              </a:extLst>
            </p:cNvPr>
            <p:cNvSpPr/>
            <p:nvPr/>
          </p:nvSpPr>
          <p:spPr>
            <a:xfrm>
              <a:off x="6047899" y="5113020"/>
              <a:ext cx="7732038" cy="15240"/>
            </a:xfrm>
            <a:prstGeom prst="roundRect">
              <a:avLst>
                <a:gd name="adj" fmla="val 223256"/>
              </a:avLst>
            </a:prstGeom>
            <a:solidFill>
              <a:srgbClr val="CBC5B8"/>
            </a:solidFill>
            <a:ln/>
          </p:spPr>
        </p:sp>
      </p:grp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F1B44452-FFC7-CE05-833E-3CE3585E6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5156597"/>
            <a:ext cx="5164931" cy="807958"/>
          </a:xfrm>
          <a:prstGeom prst="rect">
            <a:avLst/>
          </a:prstGeom>
        </p:spPr>
      </p:pic>
      <p:sp>
        <p:nvSpPr>
          <p:cNvPr id="17" name="Text 10">
            <a:extLst>
              <a:ext uri="{FF2B5EF4-FFF2-40B4-BE49-F238E27FC236}">
                <a16:creationId xmlns:a16="http://schemas.microsoft.com/office/drawing/2014/main" id="{C8F30066-9B10-8A8F-3403-910568CF6246}"/>
              </a:ext>
            </a:extLst>
          </p:cNvPr>
          <p:cNvSpPr/>
          <p:nvPr/>
        </p:nvSpPr>
        <p:spPr>
          <a:xfrm>
            <a:off x="3972163" y="5333762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DFB9E9-42E5-29FC-DDB3-FE10D0693C08}"/>
              </a:ext>
            </a:extLst>
          </p:cNvPr>
          <p:cNvGrpSpPr/>
          <p:nvPr/>
        </p:nvGrpSpPr>
        <p:grpSpPr>
          <a:xfrm>
            <a:off x="6693575" y="5383411"/>
            <a:ext cx="7086362" cy="609481"/>
            <a:chOff x="6693575" y="5383411"/>
            <a:chExt cx="7086362" cy="609481"/>
          </a:xfrm>
        </p:grpSpPr>
        <p:sp>
          <p:nvSpPr>
            <p:cNvPr id="18" name="Text 11">
              <a:extLst>
                <a:ext uri="{FF2B5EF4-FFF2-40B4-BE49-F238E27FC236}">
                  <a16:creationId xmlns:a16="http://schemas.microsoft.com/office/drawing/2014/main" id="{B89CCBF8-D10C-79A3-D852-7C3764B77F84}"/>
                </a:ext>
              </a:extLst>
            </p:cNvPr>
            <p:cNvSpPr/>
            <p:nvPr/>
          </p:nvSpPr>
          <p:spPr>
            <a:xfrm>
              <a:off x="6863715" y="5383411"/>
              <a:ext cx="166949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4A4A45"/>
                  </a:solidFill>
                  <a:latin typeface="Lato Bold" pitchFamily="34" charset="0"/>
                  <a:ea typeface="Lato Bold" pitchFamily="34" charset="-122"/>
                  <a:cs typeface="Lato Bold" pitchFamily="34" charset="-120"/>
                </a:rPr>
                <a:t>Data Loading</a:t>
              </a:r>
              <a:endParaRPr lang="en-US" sz="2200" dirty="0"/>
            </a:p>
          </p:txBody>
        </p:sp>
        <p:sp>
          <p:nvSpPr>
            <p:cNvPr id="19" name="Shape 12">
              <a:extLst>
                <a:ext uri="{FF2B5EF4-FFF2-40B4-BE49-F238E27FC236}">
                  <a16:creationId xmlns:a16="http://schemas.microsoft.com/office/drawing/2014/main" id="{9BBFDB06-836F-2668-AE17-DB6B46088337}"/>
                </a:ext>
              </a:extLst>
            </p:cNvPr>
            <p:cNvSpPr/>
            <p:nvPr/>
          </p:nvSpPr>
          <p:spPr>
            <a:xfrm>
              <a:off x="6693575" y="5977652"/>
              <a:ext cx="7086362" cy="15240"/>
            </a:xfrm>
            <a:prstGeom prst="roundRect">
              <a:avLst>
                <a:gd name="adj" fmla="val 223256"/>
              </a:avLst>
            </a:prstGeom>
            <a:solidFill>
              <a:srgbClr val="CBC5B8"/>
            </a:solidFill>
            <a:ln/>
          </p:spPr>
        </p:sp>
      </p:grp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178CE6F8-FB2D-8BCB-869B-50F85F46D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21229"/>
            <a:ext cx="6456164" cy="807958"/>
          </a:xfrm>
          <a:prstGeom prst="rect">
            <a:avLst/>
          </a:prstGeom>
        </p:spPr>
      </p:pic>
      <p:sp>
        <p:nvSpPr>
          <p:cNvPr id="22" name="Text 13">
            <a:extLst>
              <a:ext uri="{FF2B5EF4-FFF2-40B4-BE49-F238E27FC236}">
                <a16:creationId xmlns:a16="http://schemas.microsoft.com/office/drawing/2014/main" id="{F817EE58-7ED6-D948-B1D8-BDA6D3356CD4}"/>
              </a:ext>
            </a:extLst>
          </p:cNvPr>
          <p:cNvSpPr/>
          <p:nvPr/>
        </p:nvSpPr>
        <p:spPr>
          <a:xfrm>
            <a:off x="3972163" y="6198394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200" dirty="0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12489D9C-D261-4AA6-DAFF-42520C5229BE}"/>
              </a:ext>
            </a:extLst>
          </p:cNvPr>
          <p:cNvSpPr/>
          <p:nvPr/>
        </p:nvSpPr>
        <p:spPr>
          <a:xfrm>
            <a:off x="7509272" y="6248043"/>
            <a:ext cx="2833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Warehouse/Lake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25637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833</Words>
  <Application>Microsoft Office PowerPoint</Application>
  <PresentationFormat>Custom</PresentationFormat>
  <Paragraphs>150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Nobile</vt:lpstr>
      <vt:lpstr>Lato Bold</vt:lpstr>
      <vt:lpstr>Arial</vt:lpstr>
      <vt:lpstr>Lora</vt:lpstr>
      <vt:lpstr>Fraunces Extra Bold</vt:lpstr>
      <vt:lpstr>Source Sans Pro</vt:lpstr>
      <vt:lpstr>Montserrat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tri pham</cp:lastModifiedBy>
  <cp:revision>5</cp:revision>
  <dcterms:created xsi:type="dcterms:W3CDTF">2024-12-29T13:58:04Z</dcterms:created>
  <dcterms:modified xsi:type="dcterms:W3CDTF">2024-12-30T13:14:43Z</dcterms:modified>
</cp:coreProperties>
</file>